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48"/>
  </p:notesMasterIdLst>
  <p:sldIdLst>
    <p:sldId id="256" r:id="rId2"/>
    <p:sldId id="337" r:id="rId3"/>
    <p:sldId id="379" r:id="rId4"/>
    <p:sldId id="378" r:id="rId5"/>
    <p:sldId id="377" r:id="rId6"/>
    <p:sldId id="262" r:id="rId7"/>
    <p:sldId id="263" r:id="rId8"/>
    <p:sldId id="274" r:id="rId9"/>
    <p:sldId id="264" r:id="rId10"/>
    <p:sldId id="344" r:id="rId11"/>
    <p:sldId id="345" r:id="rId12"/>
    <p:sldId id="346" r:id="rId13"/>
    <p:sldId id="339" r:id="rId14"/>
    <p:sldId id="340" r:id="rId15"/>
    <p:sldId id="341" r:id="rId16"/>
    <p:sldId id="343" r:id="rId17"/>
    <p:sldId id="348" r:id="rId18"/>
    <p:sldId id="349" r:id="rId19"/>
    <p:sldId id="350" r:id="rId20"/>
    <p:sldId id="353" r:id="rId21"/>
    <p:sldId id="354" r:id="rId22"/>
    <p:sldId id="351" r:id="rId23"/>
    <p:sldId id="352" r:id="rId24"/>
    <p:sldId id="355" r:id="rId25"/>
    <p:sldId id="356" r:id="rId26"/>
    <p:sldId id="357" r:id="rId27"/>
    <p:sldId id="359" r:id="rId28"/>
    <p:sldId id="358" r:id="rId29"/>
    <p:sldId id="360" r:id="rId30"/>
    <p:sldId id="361" r:id="rId31"/>
    <p:sldId id="362" r:id="rId32"/>
    <p:sldId id="363" r:id="rId33"/>
    <p:sldId id="364" r:id="rId34"/>
    <p:sldId id="367" r:id="rId35"/>
    <p:sldId id="365" r:id="rId36"/>
    <p:sldId id="368" r:id="rId37"/>
    <p:sldId id="369" r:id="rId38"/>
    <p:sldId id="370" r:id="rId39"/>
    <p:sldId id="371" r:id="rId40"/>
    <p:sldId id="374" r:id="rId41"/>
    <p:sldId id="372" r:id="rId42"/>
    <p:sldId id="373" r:id="rId43"/>
    <p:sldId id="375" r:id="rId44"/>
    <p:sldId id="260" r:id="rId45"/>
    <p:sldId id="277" r:id="rId46"/>
    <p:sldId id="376" r:id="rId4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54" autoAdjust="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outlineViewPr>
    <p:cViewPr>
      <p:scale>
        <a:sx n="33" d="100"/>
        <a:sy n="33" d="100"/>
      </p:scale>
      <p:origin x="0" y="-4158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0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56B45-8E3F-4212-B905-4E46202277C1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FEC491-D057-4439-BC1C-A0C8DA132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654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EC491-D057-4439-BC1C-A0C8DA1327F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98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EC491-D057-4439-BC1C-A0C8DA1327FA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291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9BF12-9305-49F9-8B38-D2DAF78CDA44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2B67C-DAA4-4627-B015-C7304CFF80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083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9BF12-9305-49F9-8B38-D2DAF78CDA44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2B67C-DAA4-4627-B015-C7304CFF80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941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9BF12-9305-49F9-8B38-D2DAF78CDA44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2B67C-DAA4-4627-B015-C7304CFF80BE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7746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9BF12-9305-49F9-8B38-D2DAF78CDA44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2B67C-DAA4-4627-B015-C7304CFF80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240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9BF12-9305-49F9-8B38-D2DAF78CDA44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2B67C-DAA4-4627-B015-C7304CFF80B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1695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9BF12-9305-49F9-8B38-D2DAF78CDA44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2B67C-DAA4-4627-B015-C7304CFF80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175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9BF12-9305-49F9-8B38-D2DAF78CDA44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2B67C-DAA4-4627-B015-C7304CFF80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846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9BF12-9305-49F9-8B38-D2DAF78CDA44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2B67C-DAA4-4627-B015-C7304CFF80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805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9BF12-9305-49F9-8B38-D2DAF78CDA44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2B67C-DAA4-4627-B015-C7304CFF80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861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9BF12-9305-49F9-8B38-D2DAF78CDA44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2B67C-DAA4-4627-B015-C7304CFF80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414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9BF12-9305-49F9-8B38-D2DAF78CDA44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2B67C-DAA4-4627-B015-C7304CFF80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967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9BF12-9305-49F9-8B38-D2DAF78CDA44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2B67C-DAA4-4627-B015-C7304CFF80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075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9BF12-9305-49F9-8B38-D2DAF78CDA44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2B67C-DAA4-4627-B015-C7304CFF80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350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9BF12-9305-49F9-8B38-D2DAF78CDA44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2B67C-DAA4-4627-B015-C7304CFF80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118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9BF12-9305-49F9-8B38-D2DAF78CDA44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2B67C-DAA4-4627-B015-C7304CFF80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44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9BF12-9305-49F9-8B38-D2DAF78CDA44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2B67C-DAA4-4627-B015-C7304CFF80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856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9BF12-9305-49F9-8B38-D2DAF78CDA44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622B67C-DAA4-4627-B015-C7304CFF80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138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3564" y="1330035"/>
            <a:ext cx="8562109" cy="4835237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9900"/>
                </a:solidFill>
              </a:rPr>
              <a:t>Внедрение модели формирования </a:t>
            </a:r>
            <a:r>
              <a:rPr lang="ru-RU" b="1" dirty="0" err="1">
                <a:solidFill>
                  <a:srgbClr val="009900"/>
                </a:solidFill>
              </a:rPr>
              <a:t>метапредметных</a:t>
            </a:r>
            <a:r>
              <a:rPr lang="ru-RU" b="1" dirty="0">
                <a:solidFill>
                  <a:srgbClr val="009900"/>
                </a:solidFill>
              </a:rPr>
              <a:t> компетентностей учащихся в условиях профильного обучения</a:t>
            </a:r>
            <a:endParaRPr lang="ru-RU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60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русле </a:t>
            </a:r>
            <a:r>
              <a:rPr lang="ru-RU" dirty="0" err="1" smtClean="0"/>
              <a:t>компетентностного</a:t>
            </a:r>
            <a:r>
              <a:rPr lang="ru-RU" dirty="0" smtClean="0"/>
              <a:t> подхода на современном уроке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1"/>
                </a:solidFill>
              </a:rPr>
              <a:t>Цель формулируется через </a:t>
            </a:r>
            <a:r>
              <a:rPr lang="ru-RU" sz="4800" dirty="0" smtClean="0">
                <a:solidFill>
                  <a:srgbClr val="FF0000"/>
                </a:solidFill>
              </a:rPr>
              <a:t>действия,</a:t>
            </a:r>
            <a:r>
              <a:rPr lang="ru-RU" sz="4800" dirty="0" smtClean="0">
                <a:solidFill>
                  <a:schemeClr val="tx1"/>
                </a:solidFill>
              </a:rPr>
              <a:t> которые </a:t>
            </a:r>
            <a:r>
              <a:rPr lang="ru-RU" sz="4800" dirty="0" smtClean="0">
                <a:solidFill>
                  <a:srgbClr val="FF0000"/>
                </a:solidFill>
              </a:rPr>
              <a:t>сможет</a:t>
            </a:r>
            <a:r>
              <a:rPr lang="ru-RU" sz="4800" dirty="0" smtClean="0">
                <a:solidFill>
                  <a:schemeClr val="tx1"/>
                </a:solidFill>
              </a:rPr>
              <a:t> выполнить ученик в конце урока</a:t>
            </a:r>
            <a:endParaRPr lang="ru-RU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41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3705"/>
            <a:ext cx="9677400" cy="13208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9900"/>
                </a:solidFill>
              </a:rPr>
              <a:t>На современном уроке </a:t>
            </a:r>
            <a:br>
              <a:rPr lang="ru-RU" b="1" dirty="0" smtClean="0">
                <a:solidFill>
                  <a:srgbClr val="009900"/>
                </a:solidFill>
              </a:rPr>
            </a:br>
            <a:r>
              <a:rPr lang="ru-RU" b="1" dirty="0" smtClean="0">
                <a:solidFill>
                  <a:srgbClr val="009900"/>
                </a:solidFill>
              </a:rPr>
              <a:t>пед</a:t>
            </a:r>
            <a:r>
              <a:rPr lang="ru-RU" b="1" dirty="0" smtClean="0">
                <a:solidFill>
                  <a:srgbClr val="FF0000"/>
                </a:solidFill>
              </a:rPr>
              <a:t>аго</a:t>
            </a:r>
            <a:r>
              <a:rPr lang="ru-RU" b="1" dirty="0" smtClean="0">
                <a:solidFill>
                  <a:srgbClr val="009900"/>
                </a:solidFill>
              </a:rPr>
              <a:t>г в буквальном смысле дето-водитель</a:t>
            </a:r>
            <a:endParaRPr lang="ru-RU" b="1" dirty="0">
              <a:solidFill>
                <a:srgbClr val="0099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9573" y="1424505"/>
            <a:ext cx="8596668" cy="3880773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Учитель учит ученика осуществлению деятельности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45669" y="5602688"/>
            <a:ext cx="73468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На современном уроке формируется </a:t>
            </a:r>
          </a:p>
          <a:p>
            <a:pPr algn="ctr"/>
            <a:r>
              <a:rPr lang="ru-RU" sz="3200" dirty="0" smtClean="0"/>
              <a:t>компетентный (могущий) ученик</a:t>
            </a:r>
            <a:endParaRPr lang="ru-RU" sz="3200" dirty="0"/>
          </a:p>
        </p:txBody>
      </p:sp>
      <p:pic>
        <p:nvPicPr>
          <p:cNvPr id="1026" name="Picture 2" descr="Картинки по запросу картинка учитель помогает ученик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565" y="2080136"/>
            <a:ext cx="5091255" cy="337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67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50" y="201676"/>
            <a:ext cx="8778702" cy="1866900"/>
          </a:xfrm>
        </p:spPr>
        <p:txBody>
          <a:bodyPr>
            <a:normAutofit/>
          </a:bodyPr>
          <a:lstStyle/>
          <a:p>
            <a:r>
              <a:rPr lang="ru-RU" dirty="0" smtClean="0"/>
              <a:t>На современном уроке каждый выбирает </a:t>
            </a:r>
            <a:r>
              <a:rPr lang="ru-RU" dirty="0" smtClean="0">
                <a:solidFill>
                  <a:srgbClr val="FF0000"/>
                </a:solidFill>
              </a:rPr>
              <a:t>любимый инструмент </a:t>
            </a:r>
            <a:r>
              <a:rPr lang="ru-RU" dirty="0" smtClean="0"/>
              <a:t>и играет на нем свою партию</a:t>
            </a:r>
            <a:endParaRPr lang="ru-RU" dirty="0"/>
          </a:p>
        </p:txBody>
      </p:sp>
      <p:pic>
        <p:nvPicPr>
          <p:cNvPr id="2050" name="Picture 2" descr="Картинки по запросу картинка дирижер и оркест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2068576"/>
            <a:ext cx="8156575" cy="459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32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Метапредметные</a:t>
            </a:r>
            <a:r>
              <a:rPr lang="ru-RU" dirty="0" smtClean="0"/>
              <a:t> компетентности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48692"/>
            <a:ext cx="9602739" cy="505690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Компетентность</a:t>
            </a:r>
            <a:r>
              <a:rPr lang="ru-RU" sz="2800" dirty="0"/>
              <a:t> </a:t>
            </a:r>
            <a:r>
              <a:rPr lang="ru-RU" sz="2800" dirty="0" smtClean="0"/>
              <a:t>– </a:t>
            </a:r>
            <a:r>
              <a:rPr lang="ru-RU" sz="2800" dirty="0">
                <a:solidFill>
                  <a:schemeClr val="tx1"/>
                </a:solidFill>
              </a:rPr>
              <a:t>продукт обучения – это владение (обладание) учеником определенной компетенцией, </a:t>
            </a:r>
            <a:r>
              <a:rPr lang="ru-RU" sz="2800" dirty="0" smtClean="0">
                <a:solidFill>
                  <a:srgbClr val="009900"/>
                </a:solidFill>
              </a:rPr>
              <a:t>опыт выполнения практических действий 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9900"/>
                </a:solidFill>
              </a:rPr>
              <a:t> </a:t>
            </a:r>
            <a:r>
              <a:rPr lang="ru-RU" sz="2800" dirty="0" smtClean="0">
                <a:solidFill>
                  <a:srgbClr val="009900"/>
                </a:solidFill>
              </a:rPr>
              <a:t>  + </a:t>
            </a:r>
            <a:r>
              <a:rPr lang="ru-RU" sz="2800" dirty="0" smtClean="0">
                <a:solidFill>
                  <a:schemeClr val="tx1"/>
                </a:solidFill>
              </a:rPr>
              <a:t>личное </a:t>
            </a:r>
            <a:r>
              <a:rPr lang="ru-RU" sz="2800" dirty="0">
                <a:solidFill>
                  <a:srgbClr val="009900"/>
                </a:solidFill>
              </a:rPr>
              <a:t>отношение</a:t>
            </a:r>
            <a:r>
              <a:rPr lang="ru-RU" sz="2800" dirty="0">
                <a:solidFill>
                  <a:schemeClr val="tx1"/>
                </a:solidFill>
              </a:rPr>
              <a:t> к </a:t>
            </a:r>
            <a:r>
              <a:rPr lang="ru-RU" sz="2800" dirty="0" smtClean="0">
                <a:solidFill>
                  <a:schemeClr val="tx1"/>
                </a:solidFill>
              </a:rPr>
              <a:t>имеющемуся знанию </a:t>
            </a:r>
            <a:r>
              <a:rPr lang="ru-RU" sz="2800" dirty="0">
                <a:solidFill>
                  <a:schemeClr val="tx1"/>
                </a:solidFill>
              </a:rPr>
              <a:t>и </a:t>
            </a:r>
            <a:r>
              <a:rPr lang="ru-RU" sz="2800" dirty="0" smtClean="0">
                <a:solidFill>
                  <a:schemeClr val="tx1"/>
                </a:solidFill>
              </a:rPr>
              <a:t>  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     выполняемой деятельности</a:t>
            </a:r>
          </a:p>
          <a:p>
            <a:endParaRPr lang="ru-RU" sz="2800" dirty="0"/>
          </a:p>
          <a:p>
            <a:r>
              <a:rPr lang="ru-RU" sz="2800" b="1" dirty="0" err="1">
                <a:solidFill>
                  <a:srgbClr val="FF0000"/>
                </a:solidFill>
              </a:rPr>
              <a:t>М</a:t>
            </a:r>
            <a:r>
              <a:rPr lang="ru-RU" sz="2800" b="1" dirty="0" err="1" smtClean="0">
                <a:solidFill>
                  <a:srgbClr val="FF0000"/>
                </a:solidFill>
              </a:rPr>
              <a:t>етапредметные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rgbClr val="FF0000"/>
                </a:solidFill>
              </a:rPr>
              <a:t>компетентности </a:t>
            </a:r>
            <a:r>
              <a:rPr lang="ru-RU" sz="2800" dirty="0" smtClean="0"/>
              <a:t>- </a:t>
            </a:r>
            <a:r>
              <a:rPr lang="ru-RU" sz="2800" dirty="0" smtClean="0">
                <a:solidFill>
                  <a:schemeClr val="tx1"/>
                </a:solidFill>
              </a:rPr>
              <a:t>вид </a:t>
            </a:r>
            <a:r>
              <a:rPr lang="ru-RU" sz="2800" dirty="0">
                <a:solidFill>
                  <a:schemeClr val="tx1"/>
                </a:solidFill>
              </a:rPr>
              <a:t>компетентностей, являющихся средствами и </a:t>
            </a:r>
            <a:r>
              <a:rPr lang="ru-RU" sz="2800" dirty="0">
                <a:solidFill>
                  <a:srgbClr val="009900"/>
                </a:solidFill>
              </a:rPr>
              <a:t>инструментами</a:t>
            </a:r>
            <a:r>
              <a:rPr lang="ru-RU" sz="2800" dirty="0">
                <a:solidFill>
                  <a:schemeClr val="tx1"/>
                </a:solidFill>
              </a:rPr>
              <a:t>, определяющими общее направление и способы</a:t>
            </a:r>
            <a:r>
              <a:rPr lang="ru-RU" sz="2800" dirty="0"/>
              <a:t> </a:t>
            </a:r>
            <a:r>
              <a:rPr lang="ru-RU" sz="2800" dirty="0">
                <a:solidFill>
                  <a:srgbClr val="002060"/>
                </a:solidFill>
              </a:rPr>
              <a:t>решения познавательных проблем</a:t>
            </a:r>
          </a:p>
        </p:txBody>
      </p:sp>
    </p:spTree>
    <p:extLst>
      <p:ext uri="{BB962C8B-B14F-4D97-AF65-F5344CB8AC3E}">
        <p14:creationId xmlns:p14="http://schemas.microsoft.com/office/powerpoint/2010/main" val="3516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83309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«Набор» </a:t>
            </a:r>
            <a:r>
              <a:rPr lang="ru-RU" b="1" dirty="0" err="1" smtClean="0"/>
              <a:t>метапредметных</a:t>
            </a:r>
            <a:r>
              <a:rPr lang="ru-RU" b="1" dirty="0"/>
              <a:t> </a:t>
            </a:r>
            <a:r>
              <a:rPr lang="ru-RU" b="1" dirty="0" smtClean="0"/>
              <a:t>компетентностей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04109"/>
            <a:ext cx="8596668" cy="5153891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Учебно-управленческие</a:t>
            </a:r>
          </a:p>
          <a:p>
            <a:r>
              <a:rPr lang="ru-RU" sz="3200" b="1" dirty="0" smtClean="0"/>
              <a:t>Универсально-логические</a:t>
            </a:r>
          </a:p>
          <a:p>
            <a:r>
              <a:rPr lang="ru-RU" sz="3200" b="1" dirty="0" smtClean="0"/>
              <a:t>Коммуникативные</a:t>
            </a:r>
          </a:p>
          <a:p>
            <a:r>
              <a:rPr lang="ru-RU" sz="3200" b="1" dirty="0" smtClean="0"/>
              <a:t>Информационные</a:t>
            </a:r>
          </a:p>
          <a:p>
            <a:r>
              <a:rPr lang="ru-RU" sz="3200" b="1" dirty="0" smtClean="0"/>
              <a:t>Исследовательские</a:t>
            </a:r>
          </a:p>
          <a:p>
            <a:r>
              <a:rPr lang="ru-RU" sz="3200" b="1" dirty="0" smtClean="0"/>
              <a:t>Теоретико-онтологические</a:t>
            </a:r>
          </a:p>
          <a:p>
            <a:r>
              <a:rPr lang="ru-RU" sz="3200" b="1" dirty="0" smtClean="0"/>
              <a:t>Технико-технологические</a:t>
            </a:r>
          </a:p>
          <a:p>
            <a:r>
              <a:rPr lang="ru-RU" sz="3200" b="1" dirty="0" smtClean="0"/>
              <a:t>Гносеологические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845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-конечная звезда 3"/>
          <p:cNvSpPr/>
          <p:nvPr/>
        </p:nvSpPr>
        <p:spPr>
          <a:xfrm>
            <a:off x="3290917" y="1930400"/>
            <a:ext cx="3369501" cy="3078419"/>
          </a:xfrm>
          <a:prstGeom prst="star8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Мета-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предметные компетентности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050455" y="126652"/>
            <a:ext cx="1850424" cy="18037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/>
              <a:t>Учебно-управленческие</a:t>
            </a:r>
          </a:p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2200031" y="800472"/>
            <a:ext cx="1850424" cy="18037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/>
          </a:p>
          <a:p>
            <a:pPr algn="ctr"/>
            <a:endParaRPr lang="ru-RU" sz="2300" b="1" dirty="0" smtClean="0"/>
          </a:p>
          <a:p>
            <a:pPr algn="ctr"/>
            <a:r>
              <a:rPr lang="ru-RU" sz="2300" b="1" dirty="0" smtClean="0"/>
              <a:t>Универсально-логические</a:t>
            </a:r>
            <a:endParaRPr lang="ru-RU" sz="2300" b="1" dirty="0"/>
          </a:p>
          <a:p>
            <a:pPr algn="ctr"/>
            <a:endParaRPr lang="ru-RU" sz="2000" b="1" dirty="0"/>
          </a:p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5900879" y="800472"/>
            <a:ext cx="1850424" cy="18037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smtClean="0"/>
              <a:t>Комму-</a:t>
            </a:r>
            <a:r>
              <a:rPr lang="ru-RU" sz="2300" b="1" dirty="0" err="1" smtClean="0"/>
              <a:t>никативные</a:t>
            </a:r>
            <a:endParaRPr lang="ru-RU" sz="2300" b="1" dirty="0"/>
          </a:p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1440493" y="2531649"/>
            <a:ext cx="1850424" cy="18037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Инфор-мационные</a:t>
            </a:r>
            <a:endParaRPr lang="ru-RU" sz="2300" b="1" dirty="0"/>
          </a:p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6660418" y="2604220"/>
            <a:ext cx="1850424" cy="18037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Иссле-довательские</a:t>
            </a:r>
            <a:endParaRPr lang="ru-RU" sz="2300" b="1" dirty="0"/>
          </a:p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810051" y="4432619"/>
            <a:ext cx="1984794" cy="18661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err="1" smtClean="0"/>
              <a:t>Теоре</a:t>
            </a:r>
            <a:r>
              <a:rPr lang="ru-RU" sz="2200" b="1" dirty="0" smtClean="0"/>
              <a:t>-</a:t>
            </a:r>
            <a:r>
              <a:rPr lang="ru-RU" sz="2200" b="1" dirty="0" err="1" smtClean="0"/>
              <a:t>тико</a:t>
            </a:r>
            <a:r>
              <a:rPr lang="ru-RU" sz="2200" b="1" dirty="0" smtClean="0"/>
              <a:t>-онтологические</a:t>
            </a:r>
            <a:endParaRPr lang="ru-RU" sz="2200" b="1" dirty="0"/>
          </a:p>
        </p:txBody>
      </p:sp>
      <p:sp>
        <p:nvSpPr>
          <p:cNvPr id="13" name="Овал 12"/>
          <p:cNvSpPr/>
          <p:nvPr/>
        </p:nvSpPr>
        <p:spPr>
          <a:xfrm>
            <a:off x="2231335" y="4335397"/>
            <a:ext cx="1850424" cy="18037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err="1" smtClean="0"/>
              <a:t>Техни</a:t>
            </a:r>
            <a:r>
              <a:rPr lang="ru-RU" sz="2200" b="1" dirty="0" smtClean="0"/>
              <a:t>-ко-техно-логические</a:t>
            </a:r>
            <a:endParaRPr lang="ru-RU" sz="2200" dirty="0"/>
          </a:p>
        </p:txBody>
      </p:sp>
      <p:sp>
        <p:nvSpPr>
          <p:cNvPr id="14" name="Овал 13"/>
          <p:cNvSpPr/>
          <p:nvPr/>
        </p:nvSpPr>
        <p:spPr>
          <a:xfrm>
            <a:off x="3998922" y="5008819"/>
            <a:ext cx="1850424" cy="18037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err="1" smtClean="0"/>
              <a:t>Гносео</a:t>
            </a:r>
            <a:r>
              <a:rPr lang="ru-RU" sz="2200" b="1" dirty="0" smtClean="0"/>
              <a:t>-логические</a:t>
            </a:r>
            <a:endParaRPr lang="ru-RU" sz="2200" dirty="0"/>
          </a:p>
        </p:txBody>
      </p:sp>
      <p:sp>
        <p:nvSpPr>
          <p:cNvPr id="15" name="Двойная стрелка вверх/вниз 14"/>
          <p:cNvSpPr/>
          <p:nvPr/>
        </p:nvSpPr>
        <p:spPr>
          <a:xfrm rot="18321724">
            <a:off x="4061219" y="2343924"/>
            <a:ext cx="255388" cy="74855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войная стрелка вверх/вниз 15"/>
          <p:cNvSpPr/>
          <p:nvPr/>
        </p:nvSpPr>
        <p:spPr>
          <a:xfrm rot="3022906">
            <a:off x="5720713" y="2303880"/>
            <a:ext cx="248899" cy="76807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войная стрелка вверх/вниз 16"/>
          <p:cNvSpPr/>
          <p:nvPr/>
        </p:nvSpPr>
        <p:spPr>
          <a:xfrm rot="3022906">
            <a:off x="4057207" y="3867767"/>
            <a:ext cx="248899" cy="76807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войная стрелка вверх/вниз 17"/>
          <p:cNvSpPr/>
          <p:nvPr/>
        </p:nvSpPr>
        <p:spPr>
          <a:xfrm rot="18321724">
            <a:off x="5721414" y="3889346"/>
            <a:ext cx="255388" cy="74855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войная стрелка вверх/вниз 18"/>
          <p:cNvSpPr/>
          <p:nvPr/>
        </p:nvSpPr>
        <p:spPr>
          <a:xfrm>
            <a:off x="4884795" y="2044841"/>
            <a:ext cx="248899" cy="76807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войная стрелка вверх/вниз 19"/>
          <p:cNvSpPr/>
          <p:nvPr/>
        </p:nvSpPr>
        <p:spPr>
          <a:xfrm>
            <a:off x="4840984" y="4120676"/>
            <a:ext cx="248899" cy="76807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войная стрелка вверх/вниз 20"/>
          <p:cNvSpPr/>
          <p:nvPr/>
        </p:nvSpPr>
        <p:spPr>
          <a:xfrm rot="5400000">
            <a:off x="6008413" y="3112133"/>
            <a:ext cx="255388" cy="74855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войная стрелка вверх/вниз 21"/>
          <p:cNvSpPr/>
          <p:nvPr/>
        </p:nvSpPr>
        <p:spPr>
          <a:xfrm rot="5400000">
            <a:off x="3668583" y="3095331"/>
            <a:ext cx="255388" cy="74855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77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153" y="207818"/>
            <a:ext cx="9768992" cy="1320800"/>
          </a:xfrm>
        </p:spPr>
        <p:txBody>
          <a:bodyPr/>
          <a:lstStyle/>
          <a:p>
            <a:r>
              <a:rPr lang="ru-RU" b="1" dirty="0"/>
              <a:t>Учебно-управленческие</a:t>
            </a:r>
            <a:r>
              <a:rPr lang="ru-RU" dirty="0"/>
              <a:t> компетентности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6622" y="868218"/>
            <a:ext cx="11410950" cy="5989782"/>
          </a:xfrm>
        </p:spPr>
        <p:txBody>
          <a:bodyPr>
            <a:noAutofit/>
          </a:bodyPr>
          <a:lstStyle/>
          <a:p>
            <a:r>
              <a:rPr lang="ru-RU" sz="2800" dirty="0" smtClean="0"/>
              <a:t>компетентности</a:t>
            </a:r>
            <a:r>
              <a:rPr lang="ru-RU" sz="2800" dirty="0"/>
              <a:t>, обеспечивающие эффективность </a:t>
            </a:r>
            <a:r>
              <a:rPr lang="ru-RU" sz="2800" dirty="0">
                <a:solidFill>
                  <a:srgbClr val="FF0000"/>
                </a:solidFill>
              </a:rPr>
              <a:t>управления </a:t>
            </a:r>
            <a:r>
              <a:rPr lang="ru-RU" sz="2800" dirty="0" smtClean="0"/>
              <a:t>собственной учебной </a:t>
            </a:r>
            <a:r>
              <a:rPr lang="ru-RU" sz="2800" dirty="0" smtClean="0">
                <a:solidFill>
                  <a:srgbClr val="FF0000"/>
                </a:solidFill>
              </a:rPr>
              <a:t>деятельностью</a:t>
            </a:r>
            <a:r>
              <a:rPr lang="ru-RU" sz="2800" dirty="0" smtClean="0"/>
              <a:t>: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</a:rPr>
              <a:t>Ц</a:t>
            </a:r>
            <a:r>
              <a:rPr lang="ru-RU" sz="2400" dirty="0" smtClean="0">
                <a:solidFill>
                  <a:srgbClr val="FF0000"/>
                </a:solidFill>
              </a:rPr>
              <a:t>елеполагание</a:t>
            </a:r>
            <a:r>
              <a:rPr lang="ru-RU" sz="2400" dirty="0" smtClean="0"/>
              <a:t> + описание эталона+ умение удержать цель на протяжении урока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Анализ</a:t>
            </a:r>
            <a:r>
              <a:rPr lang="ru-RU" sz="2400" dirty="0" smtClean="0"/>
              <a:t> (чтобы достичь цель выявляю что знаю, а что – нет, что должно быть и что есть, что надо сделать и умею ли это?)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Прогнозирование</a:t>
            </a:r>
            <a:r>
              <a:rPr lang="ru-RU" sz="2400" dirty="0" smtClean="0"/>
              <a:t> (возможные варианты достижения цели)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Планирование</a:t>
            </a:r>
            <a:r>
              <a:rPr lang="ru-RU" sz="2400" dirty="0" smtClean="0"/>
              <a:t> (что, каким способом, с помощью чего и в какой последовательности нужно осуществить + что для этого нужно знать и уметь)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Осуществление</a:t>
            </a:r>
            <a:r>
              <a:rPr lang="ru-RU" sz="2400" dirty="0" smtClean="0"/>
              <a:t> (реализация замысла на практике),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Контроль</a:t>
            </a:r>
            <a:r>
              <a:rPr lang="ru-RU" sz="2400" dirty="0" smtClean="0"/>
              <a:t> (сличение с эталоном), оценка как конечного, так и промежуточного результата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Коррекция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73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Универсально-логические</a:t>
            </a:r>
            <a:r>
              <a:rPr lang="ru-RU" dirty="0"/>
              <a:t> компетентности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11161740" cy="3880773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компетентности</a:t>
            </a:r>
            <a:r>
              <a:rPr lang="ru-RU" sz="2800" dirty="0">
                <a:solidFill>
                  <a:schemeClr val="tx1"/>
                </a:solidFill>
              </a:rPr>
              <a:t>, обуславливающие успешность осуществления человеком логических действий и дающие ему возможность «правильно </a:t>
            </a:r>
            <a:r>
              <a:rPr lang="ru-RU" sz="2800" dirty="0" smtClean="0">
                <a:solidFill>
                  <a:schemeClr val="tx1"/>
                </a:solidFill>
              </a:rPr>
              <a:t>мыслить»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В </a:t>
            </a:r>
            <a:r>
              <a:rPr lang="ru-RU" sz="2800" dirty="0">
                <a:solidFill>
                  <a:schemeClr val="tx1"/>
                </a:solidFill>
              </a:rPr>
              <a:t>основе </a:t>
            </a:r>
            <a:r>
              <a:rPr lang="ru-RU" sz="2800" dirty="0" smtClean="0">
                <a:solidFill>
                  <a:schemeClr val="tx1"/>
                </a:solidFill>
              </a:rPr>
              <a:t>- приемы </a:t>
            </a:r>
            <a:r>
              <a:rPr lang="ru-RU" sz="2800" dirty="0">
                <a:solidFill>
                  <a:schemeClr val="tx1"/>
                </a:solidFill>
              </a:rPr>
              <a:t>логического мышления (сравнение, анализ, синтез, обобщение </a:t>
            </a:r>
            <a:r>
              <a:rPr lang="ru-RU" sz="2800" dirty="0" smtClean="0">
                <a:solidFill>
                  <a:schemeClr val="tx1"/>
                </a:solidFill>
              </a:rPr>
              <a:t>и др.)</a:t>
            </a:r>
          </a:p>
          <a:p>
            <a:pPr marL="0" indent="0" algn="ctr">
              <a:buNone/>
            </a:pPr>
            <a:r>
              <a:rPr lang="ru-RU" sz="2800" dirty="0">
                <a:solidFill>
                  <a:schemeClr val="tx1"/>
                </a:solidFill>
              </a:rPr>
              <a:t>+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endParaRPr lang="ru-RU" sz="2800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17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239" y="208547"/>
            <a:ext cx="10327549" cy="154004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9900"/>
                </a:solidFill>
              </a:rPr>
              <a:t>Что будет уметь делать ребенок, обладающий </a:t>
            </a:r>
            <a:r>
              <a:rPr lang="ru-RU" b="1" dirty="0" smtClean="0">
                <a:solidFill>
                  <a:srgbClr val="009900"/>
                </a:solidFill>
              </a:rPr>
              <a:t>Универсально-логическими</a:t>
            </a:r>
            <a:r>
              <a:rPr lang="ru-RU" dirty="0" smtClean="0">
                <a:solidFill>
                  <a:srgbClr val="009900"/>
                </a:solidFill>
              </a:rPr>
              <a:t> компетентностями? </a:t>
            </a:r>
            <a:endParaRPr lang="ru-RU" dirty="0">
              <a:solidFill>
                <a:srgbClr val="0099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0238" y="1363578"/>
            <a:ext cx="10567419" cy="5494421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Вычленять в объектах (процессах) </a:t>
            </a:r>
            <a:r>
              <a:rPr lang="ru-RU" sz="2800" dirty="0" smtClean="0">
                <a:solidFill>
                  <a:srgbClr val="FF0000"/>
                </a:solidFill>
              </a:rPr>
              <a:t>свойства</a:t>
            </a:r>
            <a:r>
              <a:rPr lang="ru-RU" sz="2800" dirty="0" smtClean="0">
                <a:solidFill>
                  <a:schemeClr val="tx1"/>
                </a:solidFill>
              </a:rPr>
              <a:t> (качественные и количественные признаки)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Выявлять </a:t>
            </a:r>
            <a:r>
              <a:rPr lang="ru-RU" sz="2800" dirty="0" smtClean="0">
                <a:solidFill>
                  <a:srgbClr val="FF0000"/>
                </a:solidFill>
              </a:rPr>
              <a:t>существенные признаки </a:t>
            </a:r>
            <a:r>
              <a:rPr lang="ru-RU" sz="2800" dirty="0" smtClean="0">
                <a:solidFill>
                  <a:schemeClr val="tx1"/>
                </a:solidFill>
              </a:rPr>
              <a:t>(необходимые и достаточные для…)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Выделять </a:t>
            </a:r>
            <a:r>
              <a:rPr lang="ru-RU" sz="2800" dirty="0" smtClean="0">
                <a:solidFill>
                  <a:srgbClr val="FF0000"/>
                </a:solidFill>
              </a:rPr>
              <a:t>главное</a:t>
            </a:r>
            <a:r>
              <a:rPr lang="ru-RU" sz="2800" dirty="0" smtClean="0">
                <a:solidFill>
                  <a:schemeClr val="tx1"/>
                </a:solidFill>
              </a:rPr>
              <a:t> и второстепенное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Сравнивать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Выстраивать последовательности (</a:t>
            </a:r>
            <a:r>
              <a:rPr lang="ru-RU" sz="2800" dirty="0" err="1" smtClean="0">
                <a:solidFill>
                  <a:srgbClr val="FF0000"/>
                </a:solidFill>
              </a:rPr>
              <a:t>сериация</a:t>
            </a:r>
            <a:r>
              <a:rPr lang="ru-RU" sz="2800" dirty="0" smtClean="0">
                <a:solidFill>
                  <a:schemeClr val="tx1"/>
                </a:solidFill>
              </a:rPr>
              <a:t>)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Группировать</a:t>
            </a:r>
            <a:r>
              <a:rPr lang="ru-RU" sz="2800" dirty="0" smtClean="0">
                <a:solidFill>
                  <a:schemeClr val="tx1"/>
                </a:solidFill>
              </a:rPr>
              <a:t> (строить типологии и классификации)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Делать </a:t>
            </a:r>
            <a:r>
              <a:rPr lang="ru-RU" sz="2800" dirty="0" smtClean="0">
                <a:solidFill>
                  <a:srgbClr val="FF0000"/>
                </a:solidFill>
              </a:rPr>
              <a:t>выводы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Выстраивать </a:t>
            </a:r>
            <a:r>
              <a:rPr lang="ru-RU" sz="2800" dirty="0" smtClean="0">
                <a:solidFill>
                  <a:srgbClr val="FF0000"/>
                </a:solidFill>
              </a:rPr>
              <a:t>умозаключени</a:t>
            </a:r>
            <a:r>
              <a:rPr lang="ru-RU" sz="2800" dirty="0" smtClean="0">
                <a:solidFill>
                  <a:schemeClr val="tx1"/>
                </a:solidFill>
              </a:rPr>
              <a:t>я (от общего к частному и от частного к общему)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03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689811"/>
            <a:ext cx="10215256" cy="580724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Находить </a:t>
            </a:r>
            <a:r>
              <a:rPr lang="ru-RU" sz="2800" dirty="0" smtClean="0">
                <a:solidFill>
                  <a:srgbClr val="FF0000"/>
                </a:solidFill>
              </a:rPr>
              <a:t>аналогии</a:t>
            </a:r>
            <a:r>
              <a:rPr lang="ru-RU" sz="2800" dirty="0" smtClean="0">
                <a:solidFill>
                  <a:schemeClr val="tx1"/>
                </a:solidFill>
              </a:rPr>
              <a:t>, выполнять действия по аналогии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Экстраполировать</a:t>
            </a:r>
            <a:r>
              <a:rPr lang="ru-RU" sz="2800" dirty="0" smtClean="0">
                <a:solidFill>
                  <a:schemeClr val="tx1"/>
                </a:solidFill>
              </a:rPr>
              <a:t> (переносить в новые, хотя и схожие условия)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устанавливать </a:t>
            </a:r>
            <a:r>
              <a:rPr lang="ru-RU" sz="2800" dirty="0">
                <a:solidFill>
                  <a:srgbClr val="FF0000"/>
                </a:solidFill>
              </a:rPr>
              <a:t>причинно-следственные связи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строить </a:t>
            </a:r>
            <a:r>
              <a:rPr lang="ru-RU" sz="2800" dirty="0">
                <a:solidFill>
                  <a:srgbClr val="FF0000"/>
                </a:solidFill>
              </a:rPr>
              <a:t>доказательство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конструировать </a:t>
            </a:r>
            <a:r>
              <a:rPr lang="ru-RU" sz="2800" dirty="0">
                <a:solidFill>
                  <a:srgbClr val="FF0000"/>
                </a:solidFill>
              </a:rPr>
              <a:t>логическую цепочку </a:t>
            </a:r>
            <a:r>
              <a:rPr lang="ru-RU" sz="2800" dirty="0">
                <a:solidFill>
                  <a:schemeClr val="tx1"/>
                </a:solidFill>
              </a:rPr>
              <a:t>рассуждений, </a:t>
            </a:r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rgbClr val="FF0000"/>
                </a:solidFill>
              </a:rPr>
              <a:t>формулировать</a:t>
            </a:r>
            <a:r>
              <a:rPr lang="ru-RU" sz="2800" dirty="0" smtClean="0">
                <a:solidFill>
                  <a:schemeClr val="tx1"/>
                </a:solidFill>
              </a:rPr>
              <a:t> вопросы и проблемы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rgbClr val="FF0000"/>
                </a:solidFill>
              </a:rPr>
              <a:t>выдвигать </a:t>
            </a:r>
            <a:r>
              <a:rPr lang="ru-RU" sz="2800" dirty="0">
                <a:solidFill>
                  <a:srgbClr val="FF0000"/>
                </a:solidFill>
              </a:rPr>
              <a:t>предположения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(гипотезы)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и </a:t>
            </a:r>
            <a:r>
              <a:rPr lang="ru-RU" sz="2800" dirty="0">
                <a:solidFill>
                  <a:schemeClr val="tx1"/>
                </a:solidFill>
              </a:rPr>
              <a:t>обосновывать их, </a:t>
            </a:r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находить </a:t>
            </a:r>
            <a:r>
              <a:rPr lang="ru-RU" sz="2800" dirty="0">
                <a:solidFill>
                  <a:schemeClr val="tx1"/>
                </a:solidFill>
              </a:rPr>
              <a:t>способы решения проблем, </a:t>
            </a:r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достраивать </a:t>
            </a:r>
            <a:r>
              <a:rPr lang="ru-RU" sz="2800" dirty="0">
                <a:solidFill>
                  <a:schemeClr val="tx1"/>
                </a:solidFill>
              </a:rPr>
              <a:t>недостающие </a:t>
            </a:r>
            <a:r>
              <a:rPr lang="ru-RU" sz="2800" dirty="0" smtClean="0">
                <a:solidFill>
                  <a:schemeClr val="tx1"/>
                </a:solidFill>
              </a:rPr>
              <a:t>в системе компоненты</a:t>
            </a:r>
            <a:endParaRPr lang="ru-RU" sz="28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238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59657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 smtClean="0">
                <a:solidFill>
                  <a:srgbClr val="009900"/>
                </a:solidFill>
              </a:rPr>
              <a:t>Мета-</a:t>
            </a:r>
            <a:endParaRPr lang="ru-RU" sz="7200" b="1" dirty="0">
              <a:solidFill>
                <a:srgbClr val="0099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7332" y="1480457"/>
            <a:ext cx="8596668" cy="3880773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1"/>
                </a:solidFill>
              </a:rPr>
              <a:t>Над-</a:t>
            </a:r>
          </a:p>
          <a:p>
            <a:r>
              <a:rPr lang="ru-RU" sz="6000" dirty="0" smtClean="0">
                <a:solidFill>
                  <a:schemeClr val="tx1"/>
                </a:solidFill>
              </a:rPr>
              <a:t>За-</a:t>
            </a:r>
            <a:endParaRPr lang="ru-RU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98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135809" cy="2032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9900"/>
                </a:solidFill>
              </a:rPr>
              <a:t>Важная универсально-логическая</a:t>
            </a:r>
            <a:r>
              <a:rPr lang="ru-RU" dirty="0" smtClean="0">
                <a:solidFill>
                  <a:srgbClr val="009900"/>
                </a:solidFill>
              </a:rPr>
              <a:t> компетентность – опыт работы с </a:t>
            </a:r>
            <a:r>
              <a:rPr lang="ru-RU" dirty="0" smtClean="0">
                <a:solidFill>
                  <a:srgbClr val="FF0000"/>
                </a:solidFill>
              </a:rPr>
              <a:t>ошибками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3506" y="1393372"/>
            <a:ext cx="7784494" cy="41545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работать с собственной и чужой </a:t>
            </a:r>
            <a:r>
              <a:rPr lang="ru-RU" sz="3200" b="1" dirty="0" smtClean="0">
                <a:solidFill>
                  <a:schemeClr val="tx1"/>
                </a:solidFill>
              </a:rPr>
              <a:t>ошибкой</a:t>
            </a:r>
            <a:r>
              <a:rPr lang="ru-RU" sz="3200" dirty="0" smtClean="0">
                <a:solidFill>
                  <a:schemeClr val="tx1"/>
                </a:solidFill>
              </a:rPr>
              <a:t>: 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находить ошибку,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рефлексивная реакция на ошибку,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выявлять пути для исправления, 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исправлять допущенную ошибку, 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умение признать ошибку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21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877" y="4513942"/>
            <a:ext cx="4591352" cy="185782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9900"/>
                </a:solidFill>
              </a:rPr>
              <a:t>Традиционный взгляд на феномен «ошибка» и реакция на нее</a:t>
            </a:r>
            <a:endParaRPr lang="ru-RU" dirty="0">
              <a:solidFill>
                <a:srgbClr val="009900"/>
              </a:solidFill>
            </a:endParaRPr>
          </a:p>
        </p:txBody>
      </p:sp>
      <p:pic>
        <p:nvPicPr>
          <p:cNvPr id="4" name="Picture 4" descr="Картинки по запросу картинка буратино на гвозд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77" y="613228"/>
            <a:ext cx="4839010" cy="339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картинка открытая двер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857" y="2309585"/>
            <a:ext cx="288607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93715" y="279400"/>
            <a:ext cx="335188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Ошибка как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сигнал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повод задуматься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пусковой механизм мышления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для…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 для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простраивания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перспективы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проблематизации</a:t>
            </a:r>
            <a:endParaRPr lang="ru-RU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646057" y="986971"/>
            <a:ext cx="27225" cy="5733143"/>
          </a:xfrm>
          <a:prstGeom prst="line">
            <a:avLst/>
          </a:prstGeom>
          <a:ln w="571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09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Коммуникативные</a:t>
            </a:r>
            <a:r>
              <a:rPr lang="ru-RU" dirty="0"/>
              <a:t> компетентности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27018"/>
            <a:ext cx="8596668" cy="50846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компетентности</a:t>
            </a:r>
            <a:r>
              <a:rPr lang="ru-RU" sz="2800" dirty="0"/>
              <a:t>, позволяющие грамотно ставить и эффективно решать определенные типа коммуникативных </a:t>
            </a:r>
            <a:r>
              <a:rPr lang="ru-RU" sz="2800" dirty="0" smtClean="0"/>
              <a:t>задачи: </a:t>
            </a:r>
          </a:p>
          <a:p>
            <a:r>
              <a:rPr lang="ru-RU" sz="2800" dirty="0" smtClean="0"/>
              <a:t>сформированность </a:t>
            </a:r>
            <a:r>
              <a:rPr lang="ru-RU" sz="2800" dirty="0"/>
              <a:t>умений определять цели коммуникации, </a:t>
            </a:r>
            <a:endParaRPr lang="ru-RU" sz="2800" dirty="0" smtClean="0"/>
          </a:p>
          <a:p>
            <a:r>
              <a:rPr lang="ru-RU" sz="2800" dirty="0" smtClean="0"/>
              <a:t>оценивать </a:t>
            </a:r>
            <a:r>
              <a:rPr lang="ru-RU" sz="2800" dirty="0"/>
              <a:t>ситуацию, учитывать намерения и способы коммуникации партнера, </a:t>
            </a:r>
            <a:endParaRPr lang="ru-RU" sz="2800" dirty="0" smtClean="0"/>
          </a:p>
          <a:p>
            <a:r>
              <a:rPr lang="ru-RU" sz="2800" dirty="0" smtClean="0"/>
              <a:t>выбирать </a:t>
            </a:r>
            <a:r>
              <a:rPr lang="ru-RU" sz="2800" dirty="0"/>
              <a:t>адекватные стратегии коммуникации, </a:t>
            </a:r>
            <a:endParaRPr lang="ru-RU" sz="2800" dirty="0" smtClean="0"/>
          </a:p>
          <a:p>
            <a:r>
              <a:rPr lang="ru-RU" sz="2800" dirty="0" smtClean="0"/>
              <a:t>быть </a:t>
            </a:r>
            <a:r>
              <a:rPr lang="ru-RU" sz="2800" dirty="0"/>
              <a:t>готовым к осмысленному изменению собственного речевого поведения.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997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Информационные</a:t>
            </a:r>
            <a:r>
              <a:rPr lang="ru-RU" dirty="0"/>
              <a:t> компетентности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компетентности</a:t>
            </a:r>
            <a:r>
              <a:rPr lang="ru-RU" sz="2400" dirty="0"/>
              <a:t>, обуславливающие подготовленность личности к работе с информацией, представленной в различных видах и зафиксированной в различных </a:t>
            </a:r>
            <a:r>
              <a:rPr lang="ru-RU" sz="2400" dirty="0" smtClean="0"/>
              <a:t>источниках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975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619" y="333829"/>
            <a:ext cx="9729409" cy="13208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9900"/>
                </a:solidFill>
              </a:rPr>
              <a:t>Что будет уметь делать </a:t>
            </a:r>
            <a:r>
              <a:rPr lang="ru-RU" dirty="0" smtClean="0">
                <a:solidFill>
                  <a:srgbClr val="009900"/>
                </a:solidFill>
              </a:rPr>
              <a:t>ученик, </a:t>
            </a:r>
            <a:r>
              <a:rPr lang="ru-RU" dirty="0">
                <a:solidFill>
                  <a:srgbClr val="009900"/>
                </a:solidFill>
              </a:rPr>
              <a:t>обладающий </a:t>
            </a:r>
            <a:r>
              <a:rPr lang="ru-RU" b="1" dirty="0" smtClean="0">
                <a:solidFill>
                  <a:srgbClr val="009900"/>
                </a:solidFill>
              </a:rPr>
              <a:t>информационной</a:t>
            </a:r>
            <a:r>
              <a:rPr lang="ru-RU" dirty="0" smtClean="0">
                <a:solidFill>
                  <a:srgbClr val="009900"/>
                </a:solidFill>
              </a:rPr>
              <a:t> компетентностью?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654629"/>
            <a:ext cx="10029372" cy="5109029"/>
          </a:xfrm>
        </p:spPr>
        <p:txBody>
          <a:bodyPr>
            <a:noAutofit/>
          </a:bodyPr>
          <a:lstStyle/>
          <a:p>
            <a:pPr lvl="0"/>
            <a:r>
              <a:rPr lang="ru-RU" sz="2400" dirty="0" smtClean="0">
                <a:solidFill>
                  <a:schemeClr val="tx1"/>
                </a:solidFill>
              </a:rPr>
              <a:t>формулировать </a:t>
            </a:r>
            <a:r>
              <a:rPr lang="ru-RU" sz="2400" dirty="0">
                <a:solidFill>
                  <a:schemeClr val="tx1"/>
                </a:solidFill>
              </a:rPr>
              <a:t>информационный </a:t>
            </a:r>
            <a:r>
              <a:rPr lang="ru-RU" sz="2400" dirty="0" smtClean="0">
                <a:solidFill>
                  <a:schemeClr val="tx1"/>
                </a:solidFill>
              </a:rPr>
              <a:t>запрос </a:t>
            </a:r>
            <a:r>
              <a:rPr lang="ru-RU" sz="2400" dirty="0" smtClean="0">
                <a:solidFill>
                  <a:srgbClr val="009900"/>
                </a:solidFill>
              </a:rPr>
              <a:t>(Что искать?)</a:t>
            </a:r>
            <a:endParaRPr lang="ru-RU" sz="2400" dirty="0">
              <a:solidFill>
                <a:schemeClr val="tx1"/>
              </a:solidFill>
            </a:endParaRPr>
          </a:p>
          <a:p>
            <a:pPr lvl="0"/>
            <a:r>
              <a:rPr lang="ru-RU" sz="2400" dirty="0" smtClean="0">
                <a:solidFill>
                  <a:schemeClr val="tx1"/>
                </a:solidFill>
              </a:rPr>
              <a:t>отобрать источник информации </a:t>
            </a:r>
            <a:r>
              <a:rPr lang="ru-RU" sz="2400" dirty="0" smtClean="0">
                <a:solidFill>
                  <a:srgbClr val="009900"/>
                </a:solidFill>
              </a:rPr>
              <a:t>(Где искать?)</a:t>
            </a:r>
            <a:endParaRPr lang="ru-RU" sz="2400" dirty="0">
              <a:solidFill>
                <a:schemeClr val="tx1"/>
              </a:solidFill>
            </a:endParaRPr>
          </a:p>
          <a:p>
            <a:pPr lvl="0"/>
            <a:r>
              <a:rPr lang="ru-RU" sz="2400" dirty="0" smtClean="0">
                <a:solidFill>
                  <a:schemeClr val="tx1"/>
                </a:solidFill>
              </a:rPr>
              <a:t>осуществить </a:t>
            </a:r>
            <a:r>
              <a:rPr lang="ru-RU" sz="2400" dirty="0">
                <a:solidFill>
                  <a:schemeClr val="tx1"/>
                </a:solidFill>
              </a:rPr>
              <a:t>поиск необходимой </a:t>
            </a:r>
            <a:r>
              <a:rPr lang="ru-RU" sz="2400" dirty="0" smtClean="0">
                <a:solidFill>
                  <a:schemeClr val="tx1"/>
                </a:solidFill>
              </a:rPr>
              <a:t>информации</a:t>
            </a:r>
            <a:endParaRPr lang="ru-RU" sz="2400" dirty="0">
              <a:solidFill>
                <a:schemeClr val="tx1"/>
              </a:solidFill>
            </a:endParaRPr>
          </a:p>
          <a:p>
            <a:pPr lvl="0"/>
            <a:r>
              <a:rPr lang="ru-RU" sz="2400" dirty="0" smtClean="0">
                <a:solidFill>
                  <a:schemeClr val="tx1"/>
                </a:solidFill>
              </a:rPr>
              <a:t>критично </a:t>
            </a:r>
            <a:r>
              <a:rPr lang="ru-RU" sz="2400" dirty="0">
                <a:solidFill>
                  <a:schemeClr val="tx1"/>
                </a:solidFill>
              </a:rPr>
              <a:t>оценить найденную </a:t>
            </a:r>
            <a:r>
              <a:rPr lang="ru-RU" sz="2400" dirty="0" smtClean="0">
                <a:solidFill>
                  <a:schemeClr val="tx1"/>
                </a:solidFill>
              </a:rPr>
              <a:t>информацию </a:t>
            </a:r>
            <a:r>
              <a:rPr lang="ru-RU" sz="2400" dirty="0" smtClean="0">
                <a:solidFill>
                  <a:srgbClr val="009900"/>
                </a:solidFill>
              </a:rPr>
              <a:t>(А то ли я нашел? А насколько достоверны источники?) 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</a:p>
          <a:p>
            <a:pPr lvl="0"/>
            <a:r>
              <a:rPr lang="ru-RU" sz="2400" dirty="0">
                <a:solidFill>
                  <a:schemeClr val="tx1"/>
                </a:solidFill>
              </a:rPr>
              <a:t>в</a:t>
            </a:r>
            <a:r>
              <a:rPr lang="ru-RU" sz="2400" dirty="0" smtClean="0">
                <a:solidFill>
                  <a:schemeClr val="tx1"/>
                </a:solidFill>
              </a:rPr>
              <a:t>ыразить свое понимание найденному</a:t>
            </a:r>
            <a:endParaRPr lang="ru-RU" sz="2400" dirty="0">
              <a:solidFill>
                <a:schemeClr val="tx1"/>
              </a:solidFill>
            </a:endParaRPr>
          </a:p>
          <a:p>
            <a:pPr lvl="0"/>
            <a:r>
              <a:rPr lang="ru-RU" sz="2400" dirty="0" smtClean="0">
                <a:solidFill>
                  <a:schemeClr val="tx1"/>
                </a:solidFill>
              </a:rPr>
              <a:t>отобрать </a:t>
            </a:r>
            <a:r>
              <a:rPr lang="ru-RU" sz="2400" dirty="0">
                <a:solidFill>
                  <a:schemeClr val="tx1"/>
                </a:solidFill>
              </a:rPr>
              <a:t>нужную информацию,</a:t>
            </a:r>
          </a:p>
          <a:p>
            <a:pPr lvl="0"/>
            <a:r>
              <a:rPr lang="ru-RU" sz="2400" dirty="0" smtClean="0">
                <a:solidFill>
                  <a:schemeClr val="tx1"/>
                </a:solidFill>
              </a:rPr>
              <a:t>перевести </a:t>
            </a:r>
            <a:r>
              <a:rPr lang="ru-RU" sz="2400" dirty="0">
                <a:solidFill>
                  <a:schemeClr val="tx1"/>
                </a:solidFill>
              </a:rPr>
              <a:t>информацию из одной формы в </a:t>
            </a:r>
            <a:r>
              <a:rPr lang="ru-RU" sz="2400" dirty="0" smtClean="0">
                <a:solidFill>
                  <a:schemeClr val="tx1"/>
                </a:solidFill>
              </a:rPr>
              <a:t>другую </a:t>
            </a:r>
          </a:p>
          <a:p>
            <a:pPr lvl="0"/>
            <a:r>
              <a:rPr lang="ru-RU" sz="2400" dirty="0" smtClean="0">
                <a:solidFill>
                  <a:schemeClr val="tx1"/>
                </a:solidFill>
              </a:rPr>
              <a:t>сохранить информацию</a:t>
            </a:r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использовать </a:t>
            </a:r>
            <a:r>
              <a:rPr lang="ru-RU" sz="2400" dirty="0">
                <a:solidFill>
                  <a:schemeClr val="tx1"/>
                </a:solidFill>
              </a:rPr>
              <a:t>информацию для решения задач </a:t>
            </a:r>
          </a:p>
        </p:txBody>
      </p:sp>
    </p:spTree>
    <p:extLst>
      <p:ext uri="{BB962C8B-B14F-4D97-AF65-F5344CB8AC3E}">
        <p14:creationId xmlns:p14="http://schemas.microsoft.com/office/powerpoint/2010/main" val="405595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648" y="188686"/>
            <a:ext cx="8596668" cy="754743"/>
          </a:xfrm>
        </p:spPr>
        <p:txBody>
          <a:bodyPr/>
          <a:lstStyle/>
          <a:p>
            <a:r>
              <a:rPr lang="ru-RU" b="1" dirty="0"/>
              <a:t>Исследовательские</a:t>
            </a:r>
            <a:r>
              <a:rPr lang="ru-RU" dirty="0"/>
              <a:t> компетентности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8648" y="943429"/>
            <a:ext cx="10571238" cy="1105125"/>
          </a:xfrm>
        </p:spPr>
        <p:txBody>
          <a:bodyPr>
            <a:normAutofit fontScale="92500"/>
          </a:bodyPr>
          <a:lstStyle/>
          <a:p>
            <a:pPr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</a:rPr>
              <a:t>опыт осуществления исследовательской деятельности</a:t>
            </a:r>
          </a:p>
          <a:p>
            <a:pPr>
              <a:buFontTx/>
              <a:buChar char="-"/>
            </a:pPr>
            <a:r>
              <a:rPr lang="ru-RU" sz="2800" dirty="0">
                <a:solidFill>
                  <a:schemeClr val="tx1"/>
                </a:solidFill>
              </a:rPr>
              <a:t>о</a:t>
            </a:r>
            <a:r>
              <a:rPr lang="ru-RU" sz="2800" dirty="0" smtClean="0">
                <a:solidFill>
                  <a:schemeClr val="tx1"/>
                </a:solidFill>
              </a:rPr>
              <a:t>владение универсальными способами научного познания мира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505309" y="2048554"/>
            <a:ext cx="3479030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ru-RU" sz="3200" b="1" smtClean="0">
                <a:solidFill>
                  <a:srgbClr val="FF0000"/>
                </a:solidFill>
              </a:rPr>
              <a:t>Виды деятельности</a:t>
            </a:r>
          </a:p>
          <a:p>
            <a:r>
              <a:rPr lang="ru-RU" sz="3200" smtClean="0"/>
              <a:t>Учебная</a:t>
            </a:r>
          </a:p>
          <a:p>
            <a:r>
              <a:rPr lang="ru-RU" sz="3200" smtClean="0"/>
              <a:t>Игровая</a:t>
            </a:r>
          </a:p>
          <a:p>
            <a:r>
              <a:rPr lang="ru-RU" sz="3200" smtClean="0"/>
              <a:t>Коммуникация</a:t>
            </a:r>
          </a:p>
          <a:p>
            <a:r>
              <a:rPr lang="ru-RU" sz="3200" smtClean="0"/>
              <a:t>Труд</a:t>
            </a:r>
            <a:endParaRPr lang="ru-RU" sz="3200" dirty="0"/>
          </a:p>
        </p:txBody>
      </p:sp>
      <p:sp>
        <p:nvSpPr>
          <p:cNvPr id="5" name="Овал 4"/>
          <p:cNvSpPr/>
          <p:nvPr/>
        </p:nvSpPr>
        <p:spPr>
          <a:xfrm>
            <a:off x="5690920" y="2057850"/>
            <a:ext cx="2543925" cy="25482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B050"/>
                </a:solidFill>
              </a:rPr>
              <a:t>Исследователь-</a:t>
            </a:r>
            <a:r>
              <a:rPr lang="ru-RU" sz="3200" dirty="0" err="1" smtClean="0">
                <a:solidFill>
                  <a:srgbClr val="00B050"/>
                </a:solidFill>
              </a:rPr>
              <a:t>ская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690919" y="4177595"/>
            <a:ext cx="2543925" cy="25482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B050"/>
                </a:solidFill>
              </a:rPr>
              <a:t>П</a:t>
            </a:r>
            <a:r>
              <a:rPr lang="ru-RU" sz="3200" dirty="0" smtClean="0">
                <a:solidFill>
                  <a:srgbClr val="00B050"/>
                </a:solidFill>
              </a:rPr>
              <a:t>роект-</a:t>
            </a:r>
            <a:r>
              <a:rPr lang="ru-RU" sz="3200" dirty="0" err="1" smtClean="0">
                <a:solidFill>
                  <a:srgbClr val="00B050"/>
                </a:solidFill>
              </a:rPr>
              <a:t>ная</a:t>
            </a:r>
            <a:endParaRPr lang="ru-RU" sz="3200" dirty="0">
              <a:solidFill>
                <a:srgbClr val="00B050"/>
              </a:solidFill>
            </a:endParaRPr>
          </a:p>
        </p:txBody>
      </p:sp>
      <p:cxnSp>
        <p:nvCxnSpPr>
          <p:cNvPr id="7" name="Прямая со стрелкой 6"/>
          <p:cNvCxnSpPr>
            <a:stCxn id="5" idx="2"/>
          </p:cNvCxnSpPr>
          <p:nvPr/>
        </p:nvCxnSpPr>
        <p:spPr>
          <a:xfrm flipH="1">
            <a:off x="3543465" y="3331999"/>
            <a:ext cx="2147455" cy="1224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5" idx="2"/>
          </p:cNvCxnSpPr>
          <p:nvPr/>
        </p:nvCxnSpPr>
        <p:spPr>
          <a:xfrm flipH="1">
            <a:off x="3709720" y="3331999"/>
            <a:ext cx="1981200" cy="7123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5" idx="2"/>
          </p:cNvCxnSpPr>
          <p:nvPr/>
        </p:nvCxnSpPr>
        <p:spPr>
          <a:xfrm flipH="1">
            <a:off x="4305465" y="3331999"/>
            <a:ext cx="1385455" cy="1266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5" idx="2"/>
          </p:cNvCxnSpPr>
          <p:nvPr/>
        </p:nvCxnSpPr>
        <p:spPr>
          <a:xfrm flipH="1">
            <a:off x="3190175" y="3331999"/>
            <a:ext cx="2500745" cy="1887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6" idx="2"/>
          </p:cNvCxnSpPr>
          <p:nvPr/>
        </p:nvCxnSpPr>
        <p:spPr>
          <a:xfrm flipH="1" flipV="1">
            <a:off x="3543465" y="3585063"/>
            <a:ext cx="2147454" cy="18666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6" idx="2"/>
          </p:cNvCxnSpPr>
          <p:nvPr/>
        </p:nvCxnSpPr>
        <p:spPr>
          <a:xfrm flipH="1" flipV="1">
            <a:off x="3709719" y="4174914"/>
            <a:ext cx="1981200" cy="12768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6" idx="2"/>
          </p:cNvCxnSpPr>
          <p:nvPr/>
        </p:nvCxnSpPr>
        <p:spPr>
          <a:xfrm flipH="1" flipV="1">
            <a:off x="3709720" y="4962703"/>
            <a:ext cx="1981199" cy="4890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6" idx="2"/>
          </p:cNvCxnSpPr>
          <p:nvPr/>
        </p:nvCxnSpPr>
        <p:spPr>
          <a:xfrm flipH="1" flipV="1">
            <a:off x="3127829" y="5421500"/>
            <a:ext cx="2563090" cy="302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343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9501" y="2586765"/>
            <a:ext cx="2447925" cy="220377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Исследовательская компетентность</a:t>
            </a:r>
            <a:endParaRPr lang="ru-RU" b="1" dirty="0">
              <a:solidFill>
                <a:srgbClr val="00B050"/>
              </a:solidFill>
            </a:endParaRPr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677334" y="2342614"/>
            <a:ext cx="2520950" cy="2447925"/>
            <a:chOff x="-599" y="1923"/>
            <a:chExt cx="1588" cy="1542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5" name="Oval 8"/>
            <p:cNvSpPr>
              <a:spLocks noChangeArrowheads="1"/>
            </p:cNvSpPr>
            <p:nvPr/>
          </p:nvSpPr>
          <p:spPr bwMode="auto">
            <a:xfrm>
              <a:off x="-599" y="1923"/>
              <a:ext cx="1542" cy="1542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-599" y="2078"/>
              <a:ext cx="1588" cy="1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4000" b="1" dirty="0"/>
                <a:t>т</a:t>
              </a:r>
              <a:r>
                <a:rPr lang="ru-RU" sz="4000" b="1" dirty="0" smtClean="0"/>
                <a:t>ехника</a:t>
              </a:r>
              <a:r>
                <a:rPr lang="ru-RU" sz="4000" dirty="0" smtClean="0"/>
                <a:t> </a:t>
              </a:r>
              <a:r>
                <a:rPr lang="ru-RU" sz="4000" dirty="0" err="1" smtClean="0"/>
                <a:t>исследо-вания</a:t>
              </a:r>
              <a:endParaRPr lang="ru-RU" sz="4000" dirty="0">
                <a:latin typeface="+mn-lt"/>
                <a:cs typeface="+mn-cs"/>
              </a:endParaRPr>
            </a:p>
          </p:txBody>
        </p:sp>
      </p:grpSp>
      <p:sp>
        <p:nvSpPr>
          <p:cNvPr id="7" name="Стрелка вправо 6"/>
          <p:cNvSpPr/>
          <p:nvPr/>
        </p:nvSpPr>
        <p:spPr>
          <a:xfrm>
            <a:off x="3199872" y="3227934"/>
            <a:ext cx="785381" cy="6593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flipH="1">
            <a:off x="6764739" y="3236881"/>
            <a:ext cx="913318" cy="6593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7782077" y="2328924"/>
            <a:ext cx="2520950" cy="2447925"/>
            <a:chOff x="-599" y="1923"/>
            <a:chExt cx="1588" cy="1542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-599" y="1923"/>
              <a:ext cx="1542" cy="1542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-599" y="2078"/>
              <a:ext cx="1588" cy="1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4000" b="1" dirty="0" err="1" smtClean="0"/>
                <a:t>методо</a:t>
              </a:r>
              <a:r>
                <a:rPr lang="ru-RU" sz="4000" b="1" dirty="0" smtClean="0"/>
                <a:t>-</a:t>
              </a:r>
              <a:r>
                <a:rPr lang="ru-RU" sz="4000" b="1" dirty="0" err="1" smtClean="0"/>
                <a:t>логичес</a:t>
              </a:r>
              <a:r>
                <a:rPr lang="ru-RU" sz="4000" b="1" dirty="0" smtClean="0"/>
                <a:t>-кая К.</a:t>
              </a:r>
              <a:endParaRPr lang="ru-RU" sz="4000" dirty="0">
                <a:latin typeface="+mn-lt"/>
                <a:cs typeface="+mn-cs"/>
              </a:endParaRPr>
            </a:p>
          </p:txBody>
        </p:sp>
      </p:grpSp>
      <p:grpSp>
        <p:nvGrpSpPr>
          <p:cNvPr id="12" name="Group 10"/>
          <p:cNvGrpSpPr>
            <a:grpSpLocks/>
          </p:cNvGrpSpPr>
          <p:nvPr/>
        </p:nvGrpSpPr>
        <p:grpSpPr bwMode="auto">
          <a:xfrm>
            <a:off x="2628552" y="202776"/>
            <a:ext cx="5655884" cy="1543374"/>
            <a:chOff x="-599" y="1923"/>
            <a:chExt cx="1588" cy="1542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3" name="Oval 8"/>
            <p:cNvSpPr>
              <a:spLocks noChangeArrowheads="1"/>
            </p:cNvSpPr>
            <p:nvPr/>
          </p:nvSpPr>
          <p:spPr bwMode="auto">
            <a:xfrm>
              <a:off x="-599" y="1923"/>
              <a:ext cx="1542" cy="1542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-599" y="2078"/>
              <a:ext cx="1588" cy="1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4000" b="1" dirty="0" smtClean="0"/>
                <a:t>информационное</a:t>
              </a:r>
              <a:r>
                <a:rPr lang="ru-RU" sz="4000" dirty="0" smtClean="0"/>
                <a:t> обеспечение ИД</a:t>
              </a:r>
              <a:endParaRPr lang="ru-RU" sz="4000" dirty="0">
                <a:latin typeface="+mn-lt"/>
                <a:cs typeface="+mn-cs"/>
              </a:endParaRPr>
            </a:p>
          </p:txBody>
        </p:sp>
      </p:grpSp>
      <p:grpSp>
        <p:nvGrpSpPr>
          <p:cNvPr id="15" name="Group 10"/>
          <p:cNvGrpSpPr>
            <a:grpSpLocks/>
          </p:cNvGrpSpPr>
          <p:nvPr/>
        </p:nvGrpSpPr>
        <p:grpSpPr bwMode="auto">
          <a:xfrm>
            <a:off x="2814288" y="4410075"/>
            <a:ext cx="2520950" cy="2447925"/>
            <a:chOff x="-622" y="1923"/>
            <a:chExt cx="1588" cy="1542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6" name="Oval 8"/>
            <p:cNvSpPr>
              <a:spLocks noChangeArrowheads="1"/>
            </p:cNvSpPr>
            <p:nvPr/>
          </p:nvSpPr>
          <p:spPr bwMode="auto">
            <a:xfrm>
              <a:off x="-599" y="1923"/>
              <a:ext cx="1542" cy="1542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" name="Text Box 9"/>
            <p:cNvSpPr txBox="1">
              <a:spLocks noChangeArrowheads="1"/>
            </p:cNvSpPr>
            <p:nvPr/>
          </p:nvSpPr>
          <p:spPr bwMode="auto">
            <a:xfrm>
              <a:off x="-622" y="2492"/>
              <a:ext cx="1588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4000" b="1" dirty="0" smtClean="0"/>
                <a:t>ценности</a:t>
              </a:r>
              <a:endParaRPr lang="ru-RU" sz="4000" dirty="0">
                <a:latin typeface="+mn-lt"/>
                <a:cs typeface="+mn-cs"/>
              </a:endParaRPr>
            </a:p>
          </p:txBody>
        </p:sp>
      </p:grpSp>
      <p:grpSp>
        <p:nvGrpSpPr>
          <p:cNvPr id="18" name="Group 10"/>
          <p:cNvGrpSpPr>
            <a:grpSpLocks/>
          </p:cNvGrpSpPr>
          <p:nvPr/>
        </p:nvGrpSpPr>
        <p:grpSpPr bwMode="auto">
          <a:xfrm>
            <a:off x="5819840" y="4415028"/>
            <a:ext cx="2535238" cy="2447925"/>
            <a:chOff x="-599" y="1923"/>
            <a:chExt cx="1597" cy="1542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9" name="Oval 8"/>
            <p:cNvSpPr>
              <a:spLocks noChangeArrowheads="1"/>
            </p:cNvSpPr>
            <p:nvPr/>
          </p:nvSpPr>
          <p:spPr bwMode="auto">
            <a:xfrm>
              <a:off x="-599" y="1923"/>
              <a:ext cx="1542" cy="1542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0" name="Text Box 9"/>
            <p:cNvSpPr txBox="1">
              <a:spLocks noChangeArrowheads="1"/>
            </p:cNvSpPr>
            <p:nvPr/>
          </p:nvSpPr>
          <p:spPr bwMode="auto">
            <a:xfrm>
              <a:off x="-590" y="1995"/>
              <a:ext cx="1588" cy="1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4000" b="1" dirty="0" smtClean="0"/>
                <a:t>ВПФ+ мотивы интерес</a:t>
              </a:r>
              <a:endParaRPr lang="ru-RU" sz="4000" dirty="0">
                <a:latin typeface="+mn-lt"/>
                <a:cs typeface="+mn-cs"/>
              </a:endParaRPr>
            </a:p>
          </p:txBody>
        </p:sp>
      </p:grpSp>
      <p:sp>
        <p:nvSpPr>
          <p:cNvPr id="21" name="Стрелка вправо 20"/>
          <p:cNvSpPr/>
          <p:nvPr/>
        </p:nvSpPr>
        <p:spPr>
          <a:xfrm rot="5400000">
            <a:off x="4981885" y="1895994"/>
            <a:ext cx="785381" cy="6593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18321259">
            <a:off x="3727232" y="3949797"/>
            <a:ext cx="785381" cy="6593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3876517">
            <a:off x="6513152" y="3925017"/>
            <a:ext cx="785381" cy="6593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59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Теоретико-онтологические</a:t>
            </a:r>
            <a:r>
              <a:rPr lang="ru-RU" dirty="0"/>
              <a:t> компетентности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– </a:t>
            </a:r>
            <a:r>
              <a:rPr lang="ru-RU" sz="2800" dirty="0">
                <a:solidFill>
                  <a:schemeClr val="tx1"/>
                </a:solidFill>
              </a:rPr>
              <a:t>компетентности, связанные с использованием научного </a:t>
            </a:r>
            <a:r>
              <a:rPr lang="ru-RU" sz="2800" dirty="0" smtClean="0">
                <a:solidFill>
                  <a:schemeClr val="tx1"/>
                </a:solidFill>
              </a:rPr>
              <a:t>знания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а) как </a:t>
            </a:r>
            <a:r>
              <a:rPr lang="ru-RU" sz="2800" dirty="0">
                <a:solidFill>
                  <a:schemeClr val="tx1"/>
                </a:solidFill>
              </a:rPr>
              <a:t>средства </a:t>
            </a:r>
            <a:r>
              <a:rPr lang="ru-RU" sz="2800" dirty="0" smtClean="0">
                <a:solidFill>
                  <a:schemeClr val="tx1"/>
                </a:solidFill>
              </a:rPr>
              <a:t>мышления,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б) как </a:t>
            </a:r>
            <a:r>
              <a:rPr lang="ru-RU" sz="2800" dirty="0">
                <a:solidFill>
                  <a:schemeClr val="tx1"/>
                </a:solidFill>
              </a:rPr>
              <a:t>инструмента решения </a:t>
            </a:r>
            <a:r>
              <a:rPr lang="ru-RU" sz="2800" dirty="0" smtClean="0">
                <a:solidFill>
                  <a:schemeClr val="tx1"/>
                </a:solidFill>
              </a:rPr>
              <a:t>практических задач</a:t>
            </a:r>
          </a:p>
        </p:txBody>
      </p:sp>
    </p:spTree>
    <p:extLst>
      <p:ext uri="{BB962C8B-B14F-4D97-AF65-F5344CB8AC3E}">
        <p14:creationId xmlns:p14="http://schemas.microsoft.com/office/powerpoint/2010/main" val="311409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трелка углом 14"/>
          <p:cNvSpPr/>
          <p:nvPr/>
        </p:nvSpPr>
        <p:spPr>
          <a:xfrm rot="5400000">
            <a:off x="8282804" y="27535"/>
            <a:ext cx="838065" cy="3824644"/>
          </a:xfrm>
          <a:prstGeom prst="ben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168" y="93730"/>
            <a:ext cx="8596668" cy="1320800"/>
          </a:xfrm>
        </p:spPr>
        <p:txBody>
          <a:bodyPr/>
          <a:lstStyle/>
          <a:p>
            <a:r>
              <a:rPr lang="ru-RU" b="1" dirty="0" smtClean="0">
                <a:solidFill>
                  <a:srgbClr val="009900"/>
                </a:solidFill>
              </a:rPr>
              <a:t>Структура научного знания</a:t>
            </a:r>
            <a:endParaRPr lang="ru-RU" b="1" dirty="0">
              <a:solidFill>
                <a:srgbClr val="0099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5300" y="2324100"/>
            <a:ext cx="2190750" cy="933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факты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89278" y="1184275"/>
            <a:ext cx="2275416" cy="9334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понятия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47952" y="2343150"/>
            <a:ext cx="2275416" cy="933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законы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50788" y="2324100"/>
            <a:ext cx="2275416" cy="933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теория</a:t>
            </a:r>
            <a:endParaRPr lang="ru-RU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153624" y="2343150"/>
            <a:ext cx="2275416" cy="933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метод</a:t>
            </a:r>
            <a:endParaRPr lang="ru-RU" sz="4000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2703291" y="2571750"/>
            <a:ext cx="627420" cy="476250"/>
          </a:xfrm>
          <a:prstGeom prst="rightArrow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5640609" y="2590800"/>
            <a:ext cx="627420" cy="476250"/>
          </a:xfrm>
          <a:prstGeom prst="rightArrow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8560686" y="2609850"/>
            <a:ext cx="627420" cy="476250"/>
          </a:xfrm>
          <a:prstGeom prst="rightArrow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углом 11"/>
          <p:cNvSpPr/>
          <p:nvPr/>
        </p:nvSpPr>
        <p:spPr>
          <a:xfrm>
            <a:off x="1733550" y="1463675"/>
            <a:ext cx="2752110" cy="879475"/>
          </a:xfrm>
          <a:prstGeom prst="ben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Стрелка углом 12"/>
          <p:cNvSpPr/>
          <p:nvPr/>
        </p:nvSpPr>
        <p:spPr>
          <a:xfrm rot="5400000">
            <a:off x="6704436" y="1600268"/>
            <a:ext cx="838065" cy="717550"/>
          </a:xfrm>
          <a:prstGeom prst="ben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4614742" y="2095500"/>
            <a:ext cx="295890" cy="4572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Выгнутая вправо стрелка 15"/>
          <p:cNvSpPr/>
          <p:nvPr/>
        </p:nvSpPr>
        <p:spPr>
          <a:xfrm rot="5400000">
            <a:off x="4994094" y="-378002"/>
            <a:ext cx="1812928" cy="907768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01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935" y="209550"/>
            <a:ext cx="8596668" cy="1320800"/>
          </a:xfrm>
        </p:spPr>
        <p:txBody>
          <a:bodyPr/>
          <a:lstStyle/>
          <a:p>
            <a:r>
              <a:rPr lang="ru-RU" b="1" dirty="0" smtClean="0">
                <a:solidFill>
                  <a:srgbClr val="009900"/>
                </a:solidFill>
              </a:rPr>
              <a:t>Научные факты</a:t>
            </a:r>
            <a:endParaRPr lang="ru-RU" b="1" dirty="0">
              <a:solidFill>
                <a:srgbClr val="0099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61272" y="2222625"/>
            <a:ext cx="7106265" cy="31835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- объективно существующая и познанная </a:t>
            </a:r>
            <a:r>
              <a:rPr lang="ru-RU" sz="2800" dirty="0" smtClean="0">
                <a:solidFill>
                  <a:srgbClr val="009900"/>
                </a:solidFill>
              </a:rPr>
              <a:t>(научными методами)</a:t>
            </a:r>
            <a:r>
              <a:rPr lang="ru-RU" sz="2800" dirty="0" smtClean="0">
                <a:solidFill>
                  <a:schemeClr val="tx1"/>
                </a:solidFill>
              </a:rPr>
              <a:t> характеристика действительности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3314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77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91" y="116115"/>
            <a:ext cx="8596668" cy="1320800"/>
          </a:xfrm>
        </p:spPr>
        <p:txBody>
          <a:bodyPr/>
          <a:lstStyle/>
          <a:p>
            <a:r>
              <a:rPr lang="ru-RU" b="1" dirty="0" err="1" smtClean="0">
                <a:solidFill>
                  <a:srgbClr val="009900"/>
                </a:solidFill>
              </a:rPr>
              <a:t>Метапредметность</a:t>
            </a:r>
            <a:r>
              <a:rPr lang="ru-RU" b="1" dirty="0" smtClean="0">
                <a:solidFill>
                  <a:srgbClr val="009900"/>
                </a:solidFill>
              </a:rPr>
              <a:t> – проект, целящийся в будущее</a:t>
            </a:r>
            <a:endParaRPr lang="ru-RU" b="1" dirty="0">
              <a:solidFill>
                <a:srgbClr val="0099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79770" y="3918857"/>
            <a:ext cx="5312230" cy="2684916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вы играете в хоккей на таких скоростях?</a:t>
            </a:r>
          </a:p>
          <a:p>
            <a:r>
              <a:rPr lang="ru-RU" alt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целюсь не туда, где вижу шайбу, а туда, </a:t>
            </a:r>
            <a:r>
              <a:rPr lang="ru-RU" alt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она </a:t>
            </a:r>
            <a:r>
              <a:rPr lang="ru-RU" altLang="ru-RU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</a:t>
            </a:r>
          </a:p>
          <a:p>
            <a:pPr marL="0" indent="0" algn="r">
              <a:buNone/>
            </a:pPr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интервью с Уэйном </a:t>
            </a:r>
            <a:r>
              <a:rPr lang="ru-RU" sz="16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Грецки</a:t>
            </a:r>
            <a:endParaRPr lang="ru-RU" sz="1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4889"/>
            <a:ext cx="7203621" cy="538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547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20" y="22885"/>
            <a:ext cx="8596668" cy="1320800"/>
          </a:xfrm>
        </p:spPr>
        <p:txBody>
          <a:bodyPr/>
          <a:lstStyle/>
          <a:p>
            <a:r>
              <a:rPr lang="ru-RU" dirty="0" smtClean="0">
                <a:solidFill>
                  <a:srgbClr val="009900"/>
                </a:solidFill>
              </a:rPr>
              <a:t>Работа с фактами в учебном процессе</a:t>
            </a:r>
            <a:endParaRPr lang="ru-RU" dirty="0">
              <a:solidFill>
                <a:srgbClr val="009900"/>
              </a:solidFill>
            </a:endParaRPr>
          </a:p>
        </p:txBody>
      </p:sp>
      <p:pic>
        <p:nvPicPr>
          <p:cNvPr id="4" name="Picture 8" descr="Картинки по запросу картинка учитель у дос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6" y="927100"/>
            <a:ext cx="1790786" cy="140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Картинки по запросу картинка эксперимен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84" y="2077936"/>
            <a:ext cx="1828968" cy="131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83" y="3566788"/>
            <a:ext cx="1828968" cy="1217095"/>
          </a:xfrm>
          <a:prstGeom prst="rect">
            <a:avLst/>
          </a:prstGeom>
        </p:spPr>
      </p:pic>
      <p:pic>
        <p:nvPicPr>
          <p:cNvPr id="4098" name="Picture 2" descr="Картинки по запросу картинка ребенок за компьютером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83" y="5005058"/>
            <a:ext cx="1828968" cy="119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263678" y="6211669"/>
            <a:ext cx="2990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Источники получения </a:t>
            </a:r>
          </a:p>
          <a:p>
            <a:pPr algn="ctr"/>
            <a:r>
              <a:rPr lang="ru-RU" b="1" dirty="0" smtClean="0"/>
              <a:t>сведений</a:t>
            </a:r>
            <a:endParaRPr lang="ru-RU" b="1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1962149" y="1396852"/>
            <a:ext cx="529389" cy="281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1962150" y="2706234"/>
            <a:ext cx="529389" cy="281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1967100" y="4046672"/>
            <a:ext cx="529389" cy="281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1967100" y="5468085"/>
            <a:ext cx="529389" cy="281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931466" y="2889009"/>
            <a:ext cx="18902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Анализ</a:t>
            </a:r>
          </a:p>
          <a:p>
            <a:r>
              <a:rPr lang="ru-RU" dirty="0" smtClean="0"/>
              <a:t>Группировка</a:t>
            </a:r>
          </a:p>
          <a:p>
            <a:r>
              <a:rPr lang="ru-RU" dirty="0" smtClean="0"/>
              <a:t>Обобщение</a:t>
            </a:r>
          </a:p>
          <a:p>
            <a:r>
              <a:rPr lang="ru-RU" dirty="0" smtClean="0"/>
              <a:t>Стат. обработка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767365" y="1396852"/>
            <a:ext cx="781008" cy="4526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4000" dirty="0"/>
              <a:t>в</a:t>
            </a:r>
            <a:r>
              <a:rPr lang="ru-RU" sz="4000" dirty="0" smtClean="0"/>
              <a:t>ыявление факта</a:t>
            </a:r>
            <a:endParaRPr lang="ru-RU" sz="4000" dirty="0"/>
          </a:p>
        </p:txBody>
      </p:sp>
      <p:sp>
        <p:nvSpPr>
          <p:cNvPr id="19" name="Стрелка вправо 18"/>
          <p:cNvSpPr/>
          <p:nvPr/>
        </p:nvSpPr>
        <p:spPr>
          <a:xfrm>
            <a:off x="4559702" y="3635667"/>
            <a:ext cx="357721" cy="388159"/>
          </a:xfrm>
          <a:prstGeom prst="rightArrow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917423" y="1396853"/>
            <a:ext cx="1318787" cy="4526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ru-RU" sz="4000" dirty="0"/>
              <a:t>о</a:t>
            </a:r>
            <a:r>
              <a:rPr lang="ru-RU" sz="4000" dirty="0" smtClean="0"/>
              <a:t>писание  называние</a:t>
            </a:r>
            <a:endParaRPr lang="ru-RU" sz="40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521295" y="4023827"/>
            <a:ext cx="2688534" cy="1071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3200" dirty="0" smtClean="0"/>
              <a:t>объяснение факта</a:t>
            </a:r>
            <a:endParaRPr lang="ru-RU" sz="32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525651" y="1477095"/>
            <a:ext cx="2734310" cy="1465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3200" dirty="0" err="1"/>
              <a:t>у</a:t>
            </a:r>
            <a:r>
              <a:rPr lang="ru-RU" sz="3200" dirty="0" err="1" smtClean="0"/>
              <a:t>становле-ние</a:t>
            </a:r>
            <a:r>
              <a:rPr lang="ru-RU" sz="3200" dirty="0" smtClean="0"/>
              <a:t> связи между Ф</a:t>
            </a:r>
            <a:endParaRPr lang="ru-RU" sz="3200" dirty="0"/>
          </a:p>
        </p:txBody>
      </p:sp>
      <p:sp>
        <p:nvSpPr>
          <p:cNvPr id="24" name="Стрелка вправо 23"/>
          <p:cNvSpPr/>
          <p:nvPr/>
        </p:nvSpPr>
        <p:spPr>
          <a:xfrm>
            <a:off x="6219142" y="4620021"/>
            <a:ext cx="529389" cy="281220"/>
          </a:xfrm>
          <a:prstGeom prst="rightArrow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9526614" y="1118681"/>
            <a:ext cx="781008" cy="5172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4000" dirty="0" smtClean="0"/>
              <a:t>использование факта</a:t>
            </a:r>
            <a:endParaRPr lang="ru-RU" sz="40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568688" y="1343685"/>
            <a:ext cx="1482367" cy="98739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аргументы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0574275" y="3008832"/>
            <a:ext cx="1482367" cy="98739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примеры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0601928" y="4649532"/>
            <a:ext cx="1482367" cy="98739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и</a:t>
            </a:r>
            <a:r>
              <a:rPr lang="ru-RU" dirty="0" smtClean="0">
                <a:solidFill>
                  <a:schemeClr val="tx1"/>
                </a:solidFill>
              </a:rPr>
              <a:t>ллюстрации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6219141" y="2131023"/>
            <a:ext cx="529389" cy="281220"/>
          </a:xfrm>
          <a:prstGeom prst="rightArrow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 descr="Картинки по запросу картинка перо и бумага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72"/>
          <a:stretch/>
        </p:blipFill>
        <p:spPr bwMode="auto">
          <a:xfrm>
            <a:off x="5030527" y="4381221"/>
            <a:ext cx="1092577" cy="104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Стрелка вправо 29"/>
          <p:cNvSpPr/>
          <p:nvPr/>
        </p:nvSpPr>
        <p:spPr>
          <a:xfrm>
            <a:off x="9219025" y="2041873"/>
            <a:ext cx="357721" cy="388159"/>
          </a:xfrm>
          <a:prstGeom prst="rightArrow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>
            <a:off x="9209829" y="4395724"/>
            <a:ext cx="357721" cy="388159"/>
          </a:xfrm>
          <a:prstGeom prst="rightArrow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>
            <a:off x="10286711" y="1655529"/>
            <a:ext cx="357721" cy="388159"/>
          </a:xfrm>
          <a:prstGeom prst="rightArrow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>
            <a:off x="10321761" y="3372708"/>
            <a:ext cx="357721" cy="388159"/>
          </a:xfrm>
          <a:prstGeom prst="rightArrow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>
            <a:off x="10321761" y="5005058"/>
            <a:ext cx="357721" cy="388159"/>
          </a:xfrm>
          <a:prstGeom prst="rightArrow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11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113" y="224590"/>
            <a:ext cx="8596668" cy="641684"/>
          </a:xfrm>
        </p:spPr>
        <p:txBody>
          <a:bodyPr/>
          <a:lstStyle/>
          <a:p>
            <a:r>
              <a:rPr lang="ru-RU" b="1" dirty="0" smtClean="0">
                <a:solidFill>
                  <a:srgbClr val="009900"/>
                </a:solidFill>
              </a:rPr>
              <a:t>Качество усвоения факта</a:t>
            </a:r>
            <a:endParaRPr lang="ru-RU" b="1" dirty="0">
              <a:solidFill>
                <a:srgbClr val="0099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6885" y="1572126"/>
            <a:ext cx="1145406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arenR"/>
            </a:pPr>
            <a:r>
              <a:rPr lang="ru-RU" sz="2800" dirty="0">
                <a:solidFill>
                  <a:srgbClr val="009900"/>
                </a:solidFill>
              </a:rPr>
              <a:t>описать</a:t>
            </a:r>
            <a:r>
              <a:rPr lang="ru-RU" sz="2800" dirty="0"/>
              <a:t> факт, </a:t>
            </a:r>
          </a:p>
          <a:p>
            <a:pPr marL="342900" indent="-342900" algn="just">
              <a:buAutoNum type="arabicParenR"/>
            </a:pPr>
            <a:r>
              <a:rPr lang="ru-RU" sz="2800" dirty="0">
                <a:solidFill>
                  <a:srgbClr val="009900"/>
                </a:solidFill>
              </a:rPr>
              <a:t>назвать</a:t>
            </a:r>
            <a:r>
              <a:rPr lang="ru-RU" sz="2800" dirty="0"/>
              <a:t> его, используя понятие </a:t>
            </a:r>
          </a:p>
          <a:p>
            <a:pPr marL="342900" indent="-342900" algn="just">
              <a:buAutoNum type="arabicParenR"/>
            </a:pPr>
            <a:r>
              <a:rPr lang="ru-RU" sz="2800" dirty="0" smtClean="0">
                <a:solidFill>
                  <a:srgbClr val="009900"/>
                </a:solidFill>
              </a:rPr>
              <a:t>указать </a:t>
            </a:r>
            <a:r>
              <a:rPr lang="ru-RU" sz="2800" dirty="0">
                <a:solidFill>
                  <a:srgbClr val="009900"/>
                </a:solidFill>
              </a:rPr>
              <a:t>методы</a:t>
            </a:r>
            <a:r>
              <a:rPr lang="ru-RU" sz="2800" dirty="0"/>
              <a:t>, при использовании которых данный факт получен,</a:t>
            </a:r>
          </a:p>
          <a:p>
            <a:pPr marL="342900" indent="-342900" algn="just">
              <a:buAutoNum type="arabicParenR"/>
            </a:pPr>
            <a:r>
              <a:rPr lang="ru-RU" sz="2800" dirty="0"/>
              <a:t> </a:t>
            </a:r>
            <a:r>
              <a:rPr lang="ru-RU" sz="2800" dirty="0">
                <a:solidFill>
                  <a:srgbClr val="009900"/>
                </a:solidFill>
              </a:rPr>
              <a:t>объяснит</a:t>
            </a:r>
            <a:r>
              <a:rPr lang="ru-RU" sz="2800" dirty="0"/>
              <a:t>ь факт, </a:t>
            </a:r>
          </a:p>
          <a:p>
            <a:pPr marL="342900" indent="-342900" algn="just">
              <a:buAutoNum type="arabicParenR"/>
            </a:pPr>
            <a:r>
              <a:rPr lang="ru-RU" sz="2800" dirty="0"/>
              <a:t>установить </a:t>
            </a:r>
            <a:r>
              <a:rPr lang="ru-RU" sz="2800" dirty="0">
                <a:solidFill>
                  <a:srgbClr val="009900"/>
                </a:solidFill>
              </a:rPr>
              <a:t>связь</a:t>
            </a:r>
            <a:r>
              <a:rPr lang="ru-RU" sz="2800" dirty="0"/>
              <a:t> с другими фактами, </a:t>
            </a:r>
          </a:p>
          <a:p>
            <a:pPr marL="342900" indent="-342900" algn="just">
              <a:buAutoNum type="arabicParenR"/>
            </a:pPr>
            <a:r>
              <a:rPr lang="ru-RU" sz="2800" dirty="0"/>
              <a:t>использовать факты в </a:t>
            </a:r>
            <a:r>
              <a:rPr lang="ru-RU" sz="2800" dirty="0">
                <a:solidFill>
                  <a:srgbClr val="009900"/>
                </a:solidFill>
              </a:rPr>
              <a:t>аргументации</a:t>
            </a:r>
            <a:r>
              <a:rPr lang="ru-RU" sz="2800" dirty="0"/>
              <a:t>,</a:t>
            </a:r>
          </a:p>
          <a:p>
            <a:pPr marL="342900" indent="-342900" algn="just">
              <a:buAutoNum type="arabicParenR"/>
            </a:pPr>
            <a:r>
              <a:rPr lang="ru-RU" sz="2800" dirty="0"/>
              <a:t>применять факты в качестве </a:t>
            </a:r>
            <a:r>
              <a:rPr lang="ru-RU" sz="2800" dirty="0">
                <a:solidFill>
                  <a:srgbClr val="009900"/>
                </a:solidFill>
              </a:rPr>
              <a:t>примеров</a:t>
            </a:r>
            <a:r>
              <a:rPr lang="ru-RU" sz="2800" dirty="0"/>
              <a:t> (факт как отправной пункт для обобщения) </a:t>
            </a:r>
          </a:p>
          <a:p>
            <a:pPr marL="342900" indent="-342900" algn="just">
              <a:buAutoNum type="arabicParenR"/>
            </a:pPr>
            <a:r>
              <a:rPr lang="ru-RU" sz="2800" dirty="0"/>
              <a:t>Применять для </a:t>
            </a:r>
            <a:r>
              <a:rPr lang="ru-RU" sz="2800" dirty="0">
                <a:solidFill>
                  <a:srgbClr val="009900"/>
                </a:solidFill>
              </a:rPr>
              <a:t>иллюстраций</a:t>
            </a:r>
            <a:r>
              <a:rPr lang="ru-RU" sz="2800" dirty="0"/>
              <a:t> (факт как средство усиления убежденности в правильности того или иного положения</a:t>
            </a:r>
            <a:r>
              <a:rPr lang="ru-RU" sz="2800" dirty="0" smtClean="0"/>
              <a:t>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9072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612187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-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 smtClean="0">
                <a:solidFill>
                  <a:schemeClr val="tx1"/>
                </a:solidFill>
              </a:rPr>
              <a:t>форма </a:t>
            </a:r>
            <a:r>
              <a:rPr lang="ru-RU" sz="3600" dirty="0">
                <a:solidFill>
                  <a:schemeClr val="tx1"/>
                </a:solidFill>
              </a:rPr>
              <a:t>отражения объективной реальности, </a:t>
            </a:r>
            <a:r>
              <a:rPr lang="ru-RU" sz="3600" dirty="0" smtClean="0">
                <a:solidFill>
                  <a:schemeClr val="tx1"/>
                </a:solidFill>
              </a:rPr>
              <a:t>раскрывающая </a:t>
            </a:r>
            <a:r>
              <a:rPr lang="ru-RU" sz="3600" dirty="0">
                <a:solidFill>
                  <a:schemeClr val="tx1"/>
                </a:solidFill>
              </a:rPr>
              <a:t>сущность объекта (явления) через фиксацию его </a:t>
            </a:r>
            <a:r>
              <a:rPr lang="ru-RU" sz="3600" dirty="0">
                <a:solidFill>
                  <a:srgbClr val="FF0000"/>
                </a:solidFill>
              </a:rPr>
              <a:t>существенных свойств</a:t>
            </a:r>
            <a:r>
              <a:rPr lang="ru-RU" sz="3600" dirty="0">
                <a:solidFill>
                  <a:schemeClr val="tx1"/>
                </a:solidFill>
              </a:rPr>
              <a:t>, связей и отношений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9900"/>
                </a:solidFill>
              </a:rPr>
              <a:t>Научные понятия</a:t>
            </a:r>
            <a:endParaRPr lang="ru-RU" b="1" dirty="0">
              <a:solidFill>
                <a:srgbClr val="0099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86399" y="5560099"/>
            <a:ext cx="65933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i="1" dirty="0">
                <a:latin typeface="Arial" panose="020B0604020202020204" pitchFamily="34" charset="0"/>
              </a:rPr>
              <a:t>Определить понятие – значит выразить в краткой форме </a:t>
            </a:r>
            <a:r>
              <a:rPr lang="ru-RU" altLang="ru-RU" b="1" i="1" dirty="0" smtClean="0">
                <a:latin typeface="Arial" panose="020B0604020202020204" pitchFamily="34" charset="0"/>
              </a:rPr>
              <a:t>существенные свойства определенного объекта</a:t>
            </a:r>
            <a:endParaRPr lang="ru-RU" altLang="ru-RU" b="1" i="1" dirty="0"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49038" y="1638012"/>
            <a:ext cx="82429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Понять – значит выразить в понятиях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00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015412" y="1930400"/>
            <a:ext cx="4248150" cy="1828800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</p:spPr>
        <p:txBody>
          <a:bodyPr>
            <a:spAutoFit/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2800" b="1" i="1">
                <a:latin typeface="Arial" panose="020B0604020202020204" pitchFamily="34" charset="0"/>
              </a:rPr>
              <a:t>Дефинитивная связка </a:t>
            </a:r>
          </a:p>
          <a:p>
            <a:pPr algn="ctr" eaLnBrk="1" hangingPunct="1"/>
            <a:r>
              <a:rPr lang="ru-RU" altLang="ru-RU" sz="2800" b="1" i="1">
                <a:latin typeface="Arial" panose="020B0604020202020204" pitchFamily="34" charset="0"/>
              </a:rPr>
              <a:t>(</a:t>
            </a:r>
            <a:r>
              <a:rPr lang="ru-RU" altLang="ru-RU" b="1" i="1">
                <a:latin typeface="Arial" panose="020B0604020202020204" pitchFamily="34" charset="0"/>
              </a:rPr>
              <a:t>есть, является, </a:t>
            </a:r>
          </a:p>
          <a:p>
            <a:pPr algn="ctr" eaLnBrk="1" hangingPunct="1"/>
            <a:r>
              <a:rPr lang="ru-RU" altLang="ru-RU" b="1" i="1">
                <a:latin typeface="Arial" panose="020B0604020202020204" pitchFamily="34" charset="0"/>
              </a:rPr>
              <a:t>представляет собой, «–»</a:t>
            </a:r>
            <a:r>
              <a:rPr lang="ru-RU" altLang="ru-RU">
                <a:latin typeface="Arial" panose="020B0604020202020204" pitchFamily="34" charset="0"/>
              </a:rPr>
              <a:t> </a:t>
            </a:r>
            <a:r>
              <a:rPr lang="ru-RU" altLang="ru-RU" sz="2800" b="1" i="1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08839" y="4235450"/>
            <a:ext cx="4026569" cy="1384995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</p:spPr>
        <p:txBody>
          <a:bodyPr wrap="square">
            <a:spAutoFit/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ru-RU" altLang="ru-RU" sz="2800" b="1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ru-RU" altLang="ru-RU" sz="2800" b="1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Определяемое </a:t>
            </a:r>
            <a:r>
              <a:rPr lang="ru-RU" altLang="ru-RU" sz="2800" b="1" i="1" dirty="0">
                <a:solidFill>
                  <a:srgbClr val="000000"/>
                </a:solidFill>
                <a:latin typeface="Arial" panose="020B0604020202020204" pitchFamily="34" charset="0"/>
              </a:rPr>
              <a:t>имя</a:t>
            </a:r>
          </a:p>
          <a:p>
            <a:pPr algn="ctr" eaLnBrk="1" hangingPunct="1"/>
            <a:endParaRPr lang="ru-RU" altLang="ru-RU" sz="2800" b="1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081796" y="4235448"/>
            <a:ext cx="3701381" cy="1384995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</p:spPr>
        <p:txBody>
          <a:bodyPr wrap="square">
            <a:spAutoFit/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b="1" i="1" dirty="0">
                <a:latin typeface="Arial" panose="020B0604020202020204" pitchFamily="34" charset="0"/>
              </a:rPr>
              <a:t>выражение, раскрывающее </a:t>
            </a:r>
            <a:r>
              <a:rPr lang="ru-RU" altLang="ru-RU" sz="2800" b="1" i="1" dirty="0" smtClean="0">
                <a:latin typeface="Arial" panose="020B0604020202020204" pitchFamily="34" charset="0"/>
              </a:rPr>
              <a:t>значение </a:t>
            </a:r>
            <a:r>
              <a:rPr lang="ru-RU" altLang="ru-RU" sz="2800" b="1" i="1" dirty="0">
                <a:latin typeface="Arial" panose="020B0604020202020204" pitchFamily="34" charset="0"/>
              </a:rPr>
              <a:t>имени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846367" y="4268522"/>
            <a:ext cx="2566120" cy="1384995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</p:spPr>
        <p:txBody>
          <a:bodyPr wrap="square">
            <a:spAutoFit/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2800" b="1" i="1">
                <a:solidFill>
                  <a:srgbClr val="008000"/>
                </a:solidFill>
                <a:latin typeface="Arial" panose="020B0604020202020204" pitchFamily="34" charset="0"/>
              </a:rPr>
              <a:t>Составляющие понятия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 rot="10800000">
            <a:off x="4305822" y="4621305"/>
            <a:ext cx="540544" cy="519102"/>
          </a:xfrm>
          <a:prstGeom prst="rightArrow">
            <a:avLst>
              <a:gd name="adj1" fmla="val 50000"/>
              <a:gd name="adj2" fmla="val 25111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7560425" y="4621305"/>
            <a:ext cx="521371" cy="519103"/>
          </a:xfrm>
          <a:prstGeom prst="rightArrow">
            <a:avLst>
              <a:gd name="adj1" fmla="val 50000"/>
              <a:gd name="adj2" fmla="val 25111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 rot="16200000">
            <a:off x="5995935" y="3706204"/>
            <a:ext cx="414920" cy="520912"/>
          </a:xfrm>
          <a:prstGeom prst="rightArrow">
            <a:avLst>
              <a:gd name="adj1" fmla="val 50000"/>
              <a:gd name="adj2" fmla="val 25111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49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9900"/>
                </a:solidFill>
              </a:rPr>
              <a:t>Характеристики понятия</a:t>
            </a:r>
            <a:endParaRPr lang="ru-RU" dirty="0">
              <a:solidFill>
                <a:srgbClr val="0099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6883" y="2759241"/>
            <a:ext cx="311216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Совокупность предметов, охватываемых понятием</a:t>
            </a:r>
            <a:r>
              <a:rPr lang="ru-RU" dirty="0"/>
              <a:t> 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(стол, дерево, чашка, четырехугольник)</a:t>
            </a:r>
            <a:endParaRPr lang="ru-RU" dirty="0"/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2923229" y="2681196"/>
            <a:ext cx="2520950" cy="2447925"/>
            <a:chOff x="-599" y="1923"/>
            <a:chExt cx="1588" cy="1542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6" name="Oval 8"/>
            <p:cNvSpPr>
              <a:spLocks noChangeArrowheads="1"/>
            </p:cNvSpPr>
            <p:nvPr/>
          </p:nvSpPr>
          <p:spPr bwMode="auto">
            <a:xfrm>
              <a:off x="-599" y="1923"/>
              <a:ext cx="1542" cy="1542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-599" y="2471"/>
              <a:ext cx="1588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4000" b="1" dirty="0" smtClean="0"/>
                <a:t>объем</a:t>
              </a:r>
              <a:endParaRPr lang="ru-RU" sz="4000" dirty="0">
                <a:latin typeface="+mn-lt"/>
                <a:cs typeface="+mn-cs"/>
              </a:endParaRPr>
            </a:p>
          </p:txBody>
        </p:sp>
      </p:grp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6035398" y="2681196"/>
            <a:ext cx="2520950" cy="2447925"/>
            <a:chOff x="-599" y="1923"/>
            <a:chExt cx="1588" cy="1542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-599" y="1923"/>
              <a:ext cx="1542" cy="1542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-599" y="2471"/>
              <a:ext cx="1588" cy="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4000" b="1" dirty="0" smtClean="0"/>
                <a:t>содержание</a:t>
              </a:r>
              <a:endParaRPr lang="ru-RU" sz="4000" dirty="0">
                <a:latin typeface="+mn-lt"/>
                <a:cs typeface="+mn-cs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937117" y="2871536"/>
            <a:ext cx="311216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Совокупность существенных признаков</a:t>
            </a:r>
            <a:r>
              <a:rPr lang="ru-RU" dirty="0"/>
              <a:t> 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738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986" y="176463"/>
            <a:ext cx="8596668" cy="1320800"/>
          </a:xfrm>
        </p:spPr>
        <p:txBody>
          <a:bodyPr/>
          <a:lstStyle/>
          <a:p>
            <a:r>
              <a:rPr lang="ru-RU" b="1" dirty="0" smtClean="0">
                <a:solidFill>
                  <a:srgbClr val="009900"/>
                </a:solidFill>
              </a:rPr>
              <a:t>Правила определения понятий</a:t>
            </a:r>
            <a:endParaRPr lang="ru-RU" b="1" dirty="0">
              <a:solidFill>
                <a:srgbClr val="0099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946484"/>
            <a:ext cx="10552141" cy="5630779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Понятие раскрывается </a:t>
            </a:r>
            <a:r>
              <a:rPr lang="ru-RU" sz="2800" b="1" dirty="0" smtClean="0">
                <a:solidFill>
                  <a:srgbClr val="009900"/>
                </a:solidFill>
              </a:rPr>
              <a:t>через ближайшее родовое </a:t>
            </a:r>
            <a:r>
              <a:rPr lang="ru-RU" sz="2800" dirty="0" smtClean="0"/>
              <a:t>понятие </a:t>
            </a:r>
          </a:p>
          <a:p>
            <a:r>
              <a:rPr lang="ru-RU" sz="2800" b="1" dirty="0" smtClean="0">
                <a:solidFill>
                  <a:srgbClr val="009900"/>
                </a:solidFill>
              </a:rPr>
              <a:t>Соразмерност</a:t>
            </a:r>
            <a:r>
              <a:rPr lang="ru-RU" sz="2800" dirty="0" smtClean="0">
                <a:solidFill>
                  <a:srgbClr val="009900"/>
                </a:solidFill>
              </a:rPr>
              <a:t>ь</a:t>
            </a:r>
            <a:r>
              <a:rPr lang="ru-RU" sz="2800" dirty="0" smtClean="0"/>
              <a:t> объема имени и объема выражения (широкое, узкое)</a:t>
            </a:r>
          </a:p>
          <a:p>
            <a:r>
              <a:rPr lang="ru-RU" sz="2800" dirty="0" smtClean="0"/>
              <a:t>Запрет </a:t>
            </a:r>
            <a:r>
              <a:rPr lang="ru-RU" sz="2800" b="1" dirty="0" smtClean="0">
                <a:solidFill>
                  <a:srgbClr val="009900"/>
                </a:solidFill>
              </a:rPr>
              <a:t>порочного круга</a:t>
            </a:r>
          </a:p>
          <a:p>
            <a:pPr eaLnBrk="0" fontAlgn="base" hangingPunct="0"/>
            <a:r>
              <a:rPr lang="ru-RU" sz="2800" b="1" dirty="0" smtClean="0">
                <a:solidFill>
                  <a:srgbClr val="009900"/>
                </a:solidFill>
              </a:rPr>
              <a:t>Однозначность</a:t>
            </a:r>
            <a:r>
              <a:rPr lang="ru-RU" sz="2800" dirty="0"/>
              <a:t> </a:t>
            </a:r>
            <a:r>
              <a:rPr lang="ru-RU" sz="2800" dirty="0" smtClean="0"/>
              <a:t>- каждому </a:t>
            </a:r>
            <a:r>
              <a:rPr lang="ru-RU" sz="2800" dirty="0"/>
              <a:t>имени должно соответствовать только одно определение и </a:t>
            </a:r>
            <a:r>
              <a:rPr lang="ru-RU" sz="2800" dirty="0" smtClean="0"/>
              <a:t>наоборот</a:t>
            </a:r>
          </a:p>
          <a:p>
            <a:pPr eaLnBrk="0" fontAlgn="base" hangingPunct="0"/>
            <a:r>
              <a:rPr lang="ru-RU" sz="2800" b="1" dirty="0" smtClean="0">
                <a:solidFill>
                  <a:srgbClr val="009900"/>
                </a:solidFill>
              </a:rPr>
              <a:t>Необходимая достаточность </a:t>
            </a:r>
            <a:r>
              <a:rPr lang="ru-RU" sz="2800" b="1" dirty="0" smtClean="0"/>
              <a:t>- </a:t>
            </a:r>
            <a:r>
              <a:rPr lang="ru-RU" sz="2800" dirty="0"/>
              <a:t>в</a:t>
            </a:r>
            <a:r>
              <a:rPr lang="ru-RU" sz="2800" dirty="0" smtClean="0"/>
              <a:t>ключение </a:t>
            </a:r>
            <a:r>
              <a:rPr lang="ru-RU" sz="2800" dirty="0"/>
              <a:t>в определение только </a:t>
            </a:r>
            <a:r>
              <a:rPr lang="ru-RU" sz="2800" dirty="0" smtClean="0"/>
              <a:t>существенных признаков </a:t>
            </a:r>
          </a:p>
          <a:p>
            <a:pPr eaLnBrk="0" fontAlgn="base" hangingPunct="0"/>
            <a:r>
              <a:rPr lang="ru-RU" sz="2800" dirty="0" smtClean="0"/>
              <a:t>Отсутствие в определении </a:t>
            </a:r>
            <a:r>
              <a:rPr lang="ru-RU" sz="2800" dirty="0" smtClean="0">
                <a:solidFill>
                  <a:srgbClr val="009900"/>
                </a:solidFill>
              </a:rPr>
              <a:t>двусмысленности</a:t>
            </a:r>
            <a:r>
              <a:rPr lang="ru-RU" sz="2800" dirty="0" smtClean="0"/>
              <a:t> и метафор (Лев – царь зверей)</a:t>
            </a:r>
          </a:p>
          <a:p>
            <a:pPr eaLnBrk="0" fontAlgn="base" hangingPunct="0"/>
            <a:r>
              <a:rPr lang="ru-RU" sz="2800" dirty="0" smtClean="0"/>
              <a:t>Недопустимость лишь </a:t>
            </a:r>
            <a:r>
              <a:rPr lang="ru-RU" sz="2800" dirty="0" smtClean="0">
                <a:solidFill>
                  <a:srgbClr val="009900"/>
                </a:solidFill>
              </a:rPr>
              <a:t>отрицательных</a:t>
            </a:r>
            <a:r>
              <a:rPr lang="ru-RU" sz="2800" dirty="0" smtClean="0"/>
              <a:t> предложений (Треугольник – это фигура не являющаяся квадратом)</a:t>
            </a:r>
            <a:endParaRPr lang="ru-RU" sz="2800" dirty="0"/>
          </a:p>
          <a:p>
            <a:pPr eaLnBrk="0" fontAlgn="base" hangingPunct="0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93433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323" y="176463"/>
            <a:ext cx="8596668" cy="1320800"/>
          </a:xfrm>
        </p:spPr>
        <p:txBody>
          <a:bodyPr/>
          <a:lstStyle/>
          <a:p>
            <a:r>
              <a:rPr lang="ru-RU" dirty="0" smtClean="0">
                <a:solidFill>
                  <a:srgbClr val="009900"/>
                </a:solidFill>
              </a:rPr>
              <a:t>Критерии качества усвоения научного понятия</a:t>
            </a:r>
            <a:endParaRPr lang="ru-RU" dirty="0">
              <a:solidFill>
                <a:srgbClr val="0099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20253"/>
            <a:ext cx="10359634" cy="5117431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полнота </a:t>
            </a:r>
            <a:r>
              <a:rPr lang="ru-RU" sz="2800" dirty="0">
                <a:solidFill>
                  <a:schemeClr val="tx1"/>
                </a:solidFill>
              </a:rPr>
              <a:t>усвоения содержания понятия; </a:t>
            </a:r>
            <a:endParaRPr lang="ru-RU" sz="2800" dirty="0" smtClean="0">
              <a:solidFill>
                <a:schemeClr val="tx1"/>
              </a:solidFill>
            </a:endParaRPr>
          </a:p>
          <a:p>
            <a:pPr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умение </a:t>
            </a:r>
            <a:r>
              <a:rPr lang="ru-RU" sz="2800" dirty="0">
                <a:solidFill>
                  <a:schemeClr val="tx1"/>
                </a:solidFill>
              </a:rPr>
              <a:t>дифференцировать существенные и несущественные признаки </a:t>
            </a:r>
          </a:p>
          <a:p>
            <a:pPr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усвоения </a:t>
            </a:r>
            <a:r>
              <a:rPr lang="ru-RU" sz="2800" dirty="0">
                <a:solidFill>
                  <a:schemeClr val="tx1"/>
                </a:solidFill>
              </a:rPr>
              <a:t>объема понятия; </a:t>
            </a:r>
            <a:endParaRPr lang="ru-RU" sz="2800" dirty="0" smtClean="0">
              <a:solidFill>
                <a:schemeClr val="tx1"/>
              </a:solidFill>
            </a:endParaRPr>
          </a:p>
          <a:p>
            <a:pPr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усвоения </a:t>
            </a:r>
            <a:r>
              <a:rPr lang="ru-RU" sz="2800" dirty="0">
                <a:solidFill>
                  <a:schemeClr val="tx1"/>
                </a:solidFill>
              </a:rPr>
              <a:t>связей и отношений данного понятия с другими </a:t>
            </a:r>
            <a:r>
              <a:rPr lang="ru-RU" sz="2800" dirty="0" smtClean="0">
                <a:solidFill>
                  <a:schemeClr val="tx1"/>
                </a:solidFill>
              </a:rPr>
              <a:t>понятиями </a:t>
            </a:r>
          </a:p>
          <a:p>
            <a:pPr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умение </a:t>
            </a:r>
            <a:r>
              <a:rPr lang="ru-RU" sz="2800" dirty="0">
                <a:solidFill>
                  <a:schemeClr val="tx1"/>
                </a:solidFill>
              </a:rPr>
              <a:t>классифицировать понятия темы, построить тезаурус; </a:t>
            </a:r>
            <a:endParaRPr lang="ru-RU" sz="2800" dirty="0" smtClean="0">
              <a:solidFill>
                <a:schemeClr val="tx1"/>
              </a:solidFill>
            </a:endParaRPr>
          </a:p>
          <a:p>
            <a:pPr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действенность </a:t>
            </a:r>
            <a:r>
              <a:rPr lang="ru-RU" sz="2800" dirty="0">
                <a:solidFill>
                  <a:schemeClr val="tx1"/>
                </a:solidFill>
              </a:rPr>
              <a:t>понятий, т.е. умение оперировать ими для решения </a:t>
            </a:r>
            <a:r>
              <a:rPr lang="ru-RU" sz="2800" dirty="0" smtClean="0">
                <a:solidFill>
                  <a:schemeClr val="tx1"/>
                </a:solidFill>
              </a:rPr>
              <a:t>практических </a:t>
            </a:r>
            <a:r>
              <a:rPr lang="ru-RU" sz="2800" dirty="0">
                <a:solidFill>
                  <a:schemeClr val="tx1"/>
                </a:solidFill>
              </a:rPr>
              <a:t>задач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  <a:endParaRPr lang="ru-RU" sz="28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41877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953491" y="249383"/>
            <a:ext cx="7329054" cy="6608618"/>
            <a:chOff x="1" y="0"/>
            <a:chExt cx="5668942" cy="5034155"/>
          </a:xfrm>
        </p:grpSpPr>
        <p:grpSp>
          <p:nvGrpSpPr>
            <p:cNvPr id="5" name="Группа 4"/>
            <p:cNvGrpSpPr>
              <a:grpSpLocks/>
            </p:cNvGrpSpPr>
            <p:nvPr/>
          </p:nvGrpSpPr>
          <p:grpSpPr bwMode="auto">
            <a:xfrm>
              <a:off x="1" y="0"/>
              <a:ext cx="5668942" cy="5034155"/>
              <a:chOff x="1" y="0"/>
              <a:chExt cx="6111875" cy="5574665"/>
            </a:xfrm>
          </p:grpSpPr>
          <p:grpSp>
            <p:nvGrpSpPr>
              <p:cNvPr id="10" name="Группа 9"/>
              <p:cNvGrpSpPr>
                <a:grpSpLocks/>
              </p:cNvGrpSpPr>
              <p:nvPr/>
            </p:nvGrpSpPr>
            <p:grpSpPr bwMode="auto">
              <a:xfrm>
                <a:off x="1" y="0"/>
                <a:ext cx="6111875" cy="5574665"/>
                <a:chOff x="1" y="0"/>
                <a:chExt cx="6111875" cy="5574665"/>
              </a:xfrm>
            </p:grpSpPr>
            <p:grpSp>
              <p:nvGrpSpPr>
                <p:cNvPr id="12" name="Группа 11"/>
                <p:cNvGrpSpPr>
                  <a:grpSpLocks/>
                </p:cNvGrpSpPr>
                <p:nvPr/>
              </p:nvGrpSpPr>
              <p:grpSpPr bwMode="auto">
                <a:xfrm>
                  <a:off x="1" y="0"/>
                  <a:ext cx="6111875" cy="5574665"/>
                  <a:chOff x="1" y="0"/>
                  <a:chExt cx="6111875" cy="5574665"/>
                </a:xfrm>
              </p:grpSpPr>
              <p:grpSp>
                <p:nvGrpSpPr>
                  <p:cNvPr id="16" name="Группа 15"/>
                  <p:cNvGrpSpPr>
                    <a:grpSpLocks/>
                  </p:cNvGrpSpPr>
                  <p:nvPr/>
                </p:nvGrpSpPr>
                <p:grpSpPr bwMode="auto">
                  <a:xfrm>
                    <a:off x="1" y="0"/>
                    <a:ext cx="6111875" cy="5574665"/>
                    <a:chOff x="1" y="0"/>
                    <a:chExt cx="6111875" cy="5574665"/>
                  </a:xfrm>
                </p:grpSpPr>
                <p:grpSp>
                  <p:nvGrpSpPr>
                    <p:cNvPr id="18" name="Группа 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1273" y="510639"/>
                      <a:ext cx="4531360" cy="4523517"/>
                      <a:chOff x="0" y="0"/>
                      <a:chExt cx="4531360" cy="4523517"/>
                    </a:xfrm>
                  </p:grpSpPr>
                  <p:sp>
                    <p:nvSpPr>
                      <p:cNvPr id="66" name="Овал 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0"/>
                        <a:ext cx="4531360" cy="4114165"/>
                      </a:xfrm>
                      <a:prstGeom prst="ellipse">
                        <a:avLst/>
                      </a:prstGeom>
                      <a:pattFill prst="dotDmnd">
                        <a:fgClr>
                          <a:srgbClr val="000000"/>
                        </a:fgClr>
                        <a:bgClr>
                          <a:srgbClr val="FFFFFF"/>
                        </a:bgClr>
                      </a:pattFill>
                      <a:ln w="25400" algn="ctr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ctr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67" name="Группа 6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273132"/>
                        <a:ext cx="4497546" cy="4250385"/>
                        <a:chOff x="0" y="0"/>
                        <a:chExt cx="4497546" cy="4250385"/>
                      </a:xfrm>
                    </p:grpSpPr>
                    <p:grpSp>
                      <p:nvGrpSpPr>
                        <p:cNvPr id="68" name="Группа 6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01880" y="3574473"/>
                          <a:ext cx="4026406" cy="675912"/>
                          <a:chOff x="0" y="0"/>
                          <a:chExt cx="4026406" cy="675912"/>
                        </a:xfrm>
                      </p:grpSpPr>
                      <p:grpSp>
                        <p:nvGrpSpPr>
                          <p:cNvPr id="84" name="Группа 8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543792" y="0"/>
                            <a:ext cx="1163955" cy="530860"/>
                            <a:chOff x="0" y="0"/>
                            <a:chExt cx="1163955" cy="530860"/>
                          </a:xfrm>
                        </p:grpSpPr>
                        <p:sp>
                          <p:nvSpPr>
                            <p:cNvPr id="87" name="Овал 8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95003" y="0"/>
                              <a:ext cx="977900" cy="530860"/>
                            </a:xfrm>
                            <a:prstGeom prst="ellipse">
                              <a:avLst/>
                            </a:prstGeom>
                            <a:solidFill>
                              <a:srgbClr val="FFFFFF"/>
                            </a:solidFill>
                            <a:ln w="9525" algn="ctr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rot="0" vert="horz" wrap="square" lIns="91440" tIns="45720" rIns="91440" bIns="45720" anchor="ctr" anchorCtr="0" upright="1">
                              <a:noAutofit/>
                            </a:bodyPr>
                            <a:lstStyle/>
                            <a:p>
                              <a:pPr algn="ctr">
                                <a:lnSpc>
                                  <a:spcPct val="115000"/>
                                </a:lnSpc>
                                <a:spcAft>
                                  <a:spcPts val="0"/>
                                </a:spcAft>
                              </a:pPr>
                              <a:r>
                                <a:rPr lang="ru-RU" sz="1400" b="1">
                                  <a:effectLst/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a:t> </a:t>
                              </a:r>
                              <a:endParaRPr lang="ru-RU" sz="1100">
                                <a:effectLst/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88" name="Поле 89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0" y="118753"/>
                              <a:ext cx="1163955" cy="40513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6350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rot="0" vert="horz" wrap="square" lIns="91440" tIns="45720" rIns="91440" bIns="45720" anchor="t" anchorCtr="0" upright="1">
                              <a:noAutofit/>
                            </a:bodyPr>
                            <a:lstStyle/>
                            <a:p>
                              <a:pPr algn="ctr">
                                <a:lnSpc>
                                  <a:spcPct val="115000"/>
                                </a:lnSpc>
                                <a:spcAft>
                                  <a:spcPts val="0"/>
                                </a:spcAft>
                              </a:pPr>
                              <a:r>
                                <a:rPr lang="ru-RU" sz="1400" b="1" spc="20">
                                  <a:effectLst/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a:t>Метод</a:t>
                              </a:r>
                              <a:r>
                                <a:rPr lang="ru-RU" sz="1400" b="1" spc="20">
                                  <a:effectLst/>
                                  <a:latin typeface="Times New Roman Полужирный" panose="020208030705050203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a:t> </a:t>
                              </a:r>
                              <a:endParaRPr lang="ru-RU" sz="1100">
                                <a:effectLst/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endParaRPr>
                            </a:p>
                            <a:p>
                              <a:pPr algn="ctr">
                                <a:lnSpc>
                                  <a:spcPct val="115000"/>
                                </a:lnSpc>
                                <a:spcAft>
                                  <a:spcPts val="0"/>
                                </a:spcAft>
                              </a:pPr>
                              <a:r>
                                <a:rPr lang="ru-RU" sz="1400" b="1">
                                  <a:effectLst/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a:t> </a:t>
                              </a:r>
                              <a:endParaRPr lang="ru-RU" sz="1100">
                                <a:effectLst/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endParaRPr>
                            </a:p>
                          </p:txBody>
                        </p:sp>
                      </p:grpSp>
                      <p:cxnSp>
                        <p:nvCxnSpPr>
                          <p:cNvPr id="85" name="Прямая со стрелкой 84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 flipH="1">
                            <a:off x="0" y="261257"/>
                            <a:ext cx="1593944" cy="414655"/>
                          </a:xfrm>
                          <a:prstGeom prst="straightConnector1">
                            <a:avLst/>
                          </a:prstGeom>
                          <a:noFill/>
                          <a:ln w="9525" algn="ctr">
                            <a:solidFill>
                              <a:srgbClr val="000000"/>
                            </a:solidFill>
                            <a:round/>
                            <a:headEnd type="triangle" w="med" len="med"/>
                            <a:tailEnd type="triangle" w="med" len="med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</p:cxnSp>
                      <p:cxnSp>
                        <p:nvCxnSpPr>
                          <p:cNvPr id="86" name="Прямая со стрелкой 85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 flipH="1" flipV="1">
                            <a:off x="2612571" y="237506"/>
                            <a:ext cx="1413835" cy="435935"/>
                          </a:xfrm>
                          <a:prstGeom prst="straightConnector1">
                            <a:avLst/>
                          </a:prstGeom>
                          <a:noFill/>
                          <a:ln w="9525" algn="ctr">
                            <a:solidFill>
                              <a:srgbClr val="000000"/>
                            </a:solidFill>
                            <a:round/>
                            <a:headEnd type="triangle" w="med" len="med"/>
                            <a:tailEnd type="triangle" w="med" len="med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</p:cxnSp>
                    </p:grpSp>
                    <p:grpSp>
                      <p:nvGrpSpPr>
                        <p:cNvPr id="69" name="Группа 6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0" y="0"/>
                          <a:ext cx="4497546" cy="3812531"/>
                          <a:chOff x="0" y="0"/>
                          <a:chExt cx="4497546" cy="3812531"/>
                        </a:xfrm>
                      </p:grpSpPr>
                      <p:cxnSp>
                        <p:nvCxnSpPr>
                          <p:cNvPr id="70" name="Прямая со стрелкой 69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>
                            <a:off x="2291937" y="2185060"/>
                            <a:ext cx="0" cy="280035"/>
                          </a:xfrm>
                          <a:prstGeom prst="straightConnector1">
                            <a:avLst/>
                          </a:prstGeom>
                          <a:noFill/>
                          <a:ln w="9525" algn="ctr">
                            <a:solidFill>
                              <a:srgbClr val="000000"/>
                            </a:solidFill>
                            <a:round/>
                            <a:headEnd type="triangle" w="med" len="med"/>
                            <a:tailEnd type="triangle" w="med" len="med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</p:cxnSp>
                      <p:grpSp>
                        <p:nvGrpSpPr>
                          <p:cNvPr id="71" name="Группа 7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0" y="0"/>
                            <a:ext cx="4497546" cy="3812531"/>
                            <a:chOff x="0" y="0"/>
                            <a:chExt cx="4497546" cy="3812531"/>
                          </a:xfrm>
                        </p:grpSpPr>
                        <p:grpSp>
                          <p:nvGrpSpPr>
                            <p:cNvPr id="72" name="Группа 71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3750" y="0"/>
                              <a:ext cx="4473796" cy="3812531"/>
                              <a:chOff x="0" y="0"/>
                              <a:chExt cx="4473796" cy="3812531"/>
                            </a:xfrm>
                          </p:grpSpPr>
                          <p:sp>
                            <p:nvSpPr>
                              <p:cNvPr id="76" name="Дуга 112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 rot="14426562" flipV="1">
                                <a:off x="-380924" y="380924"/>
                                <a:ext cx="1540357" cy="778510"/>
                              </a:xfrm>
                              <a:custGeom>
                                <a:avLst/>
                                <a:gdLst>
                                  <a:gd name="T0" fmla="*/ 9461 w 1540357"/>
                                  <a:gd name="T1" fmla="*/ 328429 h 778510"/>
                                  <a:gd name="T2" fmla="*/ 767191 w 1540357"/>
                                  <a:gd name="T3" fmla="*/ 3 h 778510"/>
                                  <a:gd name="T4" fmla="*/ 1526986 w 1540357"/>
                                  <a:gd name="T5" fmla="*/ 317036 h 778510"/>
                                  <a:gd name="T6" fmla="*/ 0 60000 65536"/>
                                  <a:gd name="T7" fmla="*/ 0 60000 65536"/>
                                  <a:gd name="T8" fmla="*/ 0 60000 65536"/>
                                </a:gdLst>
                                <a:ahLst/>
                                <a:cxnLst>
                                  <a:cxn ang="T6">
                                    <a:pos x="T0" y="T1"/>
                                  </a:cxn>
                                  <a:cxn ang="T7">
                                    <a:pos x="T2" y="T3"/>
                                  </a:cxn>
                                  <a:cxn ang="T8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1540357" h="778510" stroke="0">
                                    <a:moveTo>
                                      <a:pt x="9461" y="328429"/>
                                    </a:moveTo>
                                    <a:cubicBezTo>
                                      <a:pt x="68491" y="139849"/>
                                      <a:pt x="389429" y="743"/>
                                      <a:pt x="767191" y="3"/>
                                    </a:cubicBezTo>
                                    <a:cubicBezTo>
                                      <a:pt x="1138568" y="-725"/>
                                      <a:pt x="1458083" y="132596"/>
                                      <a:pt x="1526986" y="317036"/>
                                    </a:cubicBezTo>
                                    <a:lnTo>
                                      <a:pt x="770179" y="389255"/>
                                    </a:lnTo>
                                    <a:lnTo>
                                      <a:pt x="9461" y="328429"/>
                                    </a:lnTo>
                                    <a:close/>
                                  </a:path>
                                  <a:path w="1540357" h="778510" fill="none">
                                    <a:moveTo>
                                      <a:pt x="9461" y="328429"/>
                                    </a:moveTo>
                                    <a:cubicBezTo>
                                      <a:pt x="68491" y="139849"/>
                                      <a:pt x="389429" y="743"/>
                                      <a:pt x="767191" y="3"/>
                                    </a:cubicBezTo>
                                    <a:cubicBezTo>
                                      <a:pt x="1138568" y="-725"/>
                                      <a:pt x="1458083" y="132596"/>
                                      <a:pt x="1526986" y="317036"/>
                                    </a:cubicBezTo>
                                  </a:path>
                                </a:pathLst>
                              </a:custGeom>
                              <a:noFill/>
                              <a:ln w="9525" cap="flat" cmpd="sng" algn="ctr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triangle" w="med" len="med"/>
                                <a:tailEnd type="triangle" w="med" len="med"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rot="0" vert="horz" wrap="square" lIns="91440" tIns="45720" rIns="91440" bIns="45720" anchor="ctr" anchorCtr="0" upright="1">
                                <a:noAutofit/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grpSp>
                            <p:nvGrpSpPr>
                              <p:cNvPr id="77" name="Группа 76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091616" y="24665"/>
                                <a:ext cx="3382180" cy="3574141"/>
                                <a:chOff x="0" y="0"/>
                                <a:chExt cx="3382180" cy="3574141"/>
                              </a:xfrm>
                            </p:grpSpPr>
                            <p:cxnSp>
                              <p:nvCxnSpPr>
                                <p:cNvPr id="79" name="Прямая со стрелкой 78"/>
                                <p:cNvCxnSpPr>
                                  <a:cxnSpLocks noChangeShapeType="1"/>
                                </p:cNvCxnSpPr>
                                <p:nvPr/>
                              </p:nvCxnSpPr>
                              <p:spPr bwMode="auto">
                                <a:xfrm>
                                  <a:off x="0" y="2161309"/>
                                  <a:ext cx="902970" cy="1395730"/>
                                </a:xfrm>
                                <a:prstGeom prst="straightConnector1">
                                  <a:avLst/>
                                </a:prstGeom>
                                <a:noFill/>
                                <a:ln w="9525" algn="ctr">
                                  <a:solidFill>
                                    <a:srgbClr val="000000"/>
                                  </a:solidFill>
                                  <a:round/>
                                  <a:headEnd type="triangle" w="med" len="med"/>
                                  <a:tailEnd type="triangle" w="med" len="med"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</p:cxnSp>
                            <p:cxnSp>
                              <p:nvCxnSpPr>
                                <p:cNvPr id="80" name="Прямая со стрелкой 79"/>
                                <p:cNvCxnSpPr>
                                  <a:cxnSpLocks noChangeShapeType="1"/>
                                </p:cNvCxnSpPr>
                                <p:nvPr/>
                              </p:nvCxnSpPr>
                              <p:spPr bwMode="auto">
                                <a:xfrm flipH="1">
                                  <a:off x="1448790" y="2137558"/>
                                  <a:ext cx="1028170" cy="1436583"/>
                                </a:xfrm>
                                <a:prstGeom prst="straightConnector1">
                                  <a:avLst/>
                                </a:prstGeom>
                                <a:noFill/>
                                <a:ln w="9525" algn="ctr">
                                  <a:solidFill>
                                    <a:srgbClr val="000000"/>
                                  </a:solidFill>
                                  <a:round/>
                                  <a:headEnd type="triangle" w="med" len="med"/>
                                  <a:tailEnd type="triangle" w="med" len="med"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</p:cxnSp>
                            <p:grpSp>
                              <p:nvGrpSpPr>
                                <p:cNvPr id="81" name="Группа 80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213756" y="0"/>
                                  <a:ext cx="3168424" cy="1532762"/>
                                  <a:chOff x="0" y="0"/>
                                  <a:chExt cx="3168424" cy="1532762"/>
                                </a:xfrm>
                              </p:grpSpPr>
                              <p:sp>
                                <p:nvSpPr>
                                  <p:cNvPr id="82" name="Дуга 111"/>
                                  <p:cNvSpPr>
                                    <a:spLocks/>
                                  </p:cNvSpPr>
                                  <p:nvPr/>
                                </p:nvSpPr>
                                <p:spPr bwMode="auto">
                                  <a:xfrm rot="17933208" flipV="1">
                                    <a:off x="1977241" y="341579"/>
                                    <a:ext cx="1532762" cy="849604"/>
                                  </a:xfrm>
                                  <a:custGeom>
                                    <a:avLst/>
                                    <a:gdLst>
                                      <a:gd name="T0" fmla="*/ 7851 w 1532762"/>
                                      <a:gd name="T1" fmla="*/ 364151 h 849604"/>
                                      <a:gd name="T2" fmla="*/ 763120 w 1532762"/>
                                      <a:gd name="T3" fmla="*/ 4 h 849604"/>
                                      <a:gd name="T4" fmla="*/ 1521651 w 1532762"/>
                                      <a:gd name="T5" fmla="*/ 352730 h 849604"/>
                                      <a:gd name="T6" fmla="*/ 0 60000 65536"/>
                                      <a:gd name="T7" fmla="*/ 0 60000 65536"/>
                                      <a:gd name="T8" fmla="*/ 0 60000 65536"/>
                                    </a:gdLst>
                                    <a:ahLst/>
                                    <a:cxnLst>
                                      <a:cxn ang="T6">
                                        <a:pos x="T0" y="T1"/>
                                      </a:cxn>
                                      <a:cxn ang="T7">
                                        <a:pos x="T2" y="T3"/>
                                      </a:cxn>
                                      <a:cxn ang="T8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1532762" h="849604" stroke="0">
                                        <a:moveTo>
                                          <a:pt x="7851" y="364151"/>
                                        </a:moveTo>
                                        <a:cubicBezTo>
                                          <a:pt x="62070" y="155811"/>
                                          <a:pt x="383369" y="899"/>
                                          <a:pt x="763120" y="4"/>
                                        </a:cubicBezTo>
                                        <a:cubicBezTo>
                                          <a:pt x="1137440" y="-879"/>
                                          <a:pt x="1458142" y="148252"/>
                                          <a:pt x="1521651" y="352730"/>
                                        </a:cubicBezTo>
                                        <a:lnTo>
                                          <a:pt x="766381" y="424802"/>
                                        </a:lnTo>
                                        <a:lnTo>
                                          <a:pt x="7851" y="364151"/>
                                        </a:lnTo>
                                        <a:close/>
                                      </a:path>
                                      <a:path w="1532762" h="849604" fill="none">
                                        <a:moveTo>
                                          <a:pt x="7851" y="364151"/>
                                        </a:moveTo>
                                        <a:cubicBezTo>
                                          <a:pt x="62070" y="155811"/>
                                          <a:pt x="383369" y="899"/>
                                          <a:pt x="763120" y="4"/>
                                        </a:cubicBezTo>
                                        <a:cubicBezTo>
                                          <a:pt x="1137440" y="-879"/>
                                          <a:pt x="1458142" y="148252"/>
                                          <a:pt x="1521651" y="352730"/>
                                        </a:cubicBezTo>
                                      </a:path>
                                    </a:pathLst>
                                  </a:custGeom>
                                  <a:noFill/>
                                  <a:ln w="9525" cap="flat" cmpd="sng" algn="ctr">
                                    <a:solidFill>
                                      <a:srgbClr val="000000"/>
                                    </a:solidFill>
                                    <a:prstDash val="solid"/>
                                    <a:round/>
                                    <a:headEnd type="triangle" w="med" len="med"/>
                                    <a:tailEnd type="triangle" w="med" len="med"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 rot="0" vert="horz" wrap="square" lIns="91440" tIns="45720" rIns="91440" bIns="45720" anchor="ctr" anchorCtr="0" upright="1">
                                    <a:noAutofit/>
                                  </a:bodyPr>
                                  <a:lstStyle/>
                                  <a:p>
                                    <a:endParaRPr lang="ru-RU"/>
                                  </a:p>
                                </p:txBody>
                              </p:sp>
                              <p:sp>
                                <p:nvSpPr>
                                  <p:cNvPr id="83" name="Дуга 115"/>
                                  <p:cNvSpPr>
                                    <a:spLocks/>
                                  </p:cNvSpPr>
                                  <p:nvPr/>
                                </p:nvSpPr>
                                <p:spPr bwMode="auto">
                                  <a:xfrm rot="10214050" flipH="1">
                                    <a:off x="0" y="133760"/>
                                    <a:ext cx="2310130" cy="976630"/>
                                  </a:xfrm>
                                  <a:custGeom>
                                    <a:avLst/>
                                    <a:gdLst>
                                      <a:gd name="T0" fmla="*/ 1242975 w 2310130"/>
                                      <a:gd name="T1" fmla="*/ 1416 h 976630"/>
                                      <a:gd name="T2" fmla="*/ 2296485 w 2310130"/>
                                      <a:gd name="T3" fmla="*/ 413480 h 976630"/>
                                      <a:gd name="T4" fmla="*/ 0 60000 65536"/>
                                      <a:gd name="T5" fmla="*/ 0 60000 65536"/>
                                    </a:gdLst>
                                    <a:ahLst/>
                                    <a:cxnLst>
                                      <a:cxn ang="T4">
                                        <a:pos x="T0" y="T1"/>
                                      </a:cxn>
                                      <a:cxn ang="T5">
                                        <a:pos x="T2" y="T3"/>
                                      </a:cxn>
                                    </a:cxnLst>
                                    <a:rect l="0" t="0" r="r" b="b"/>
                                    <a:pathLst>
                                      <a:path w="2310130" h="976630" stroke="0">
                                        <a:moveTo>
                                          <a:pt x="1242975" y="1416"/>
                                        </a:moveTo>
                                        <a:cubicBezTo>
                                          <a:pt x="1777882" y="18677"/>
                                          <a:pt x="2214272" y="189364"/>
                                          <a:pt x="2296485" y="413480"/>
                                        </a:cubicBezTo>
                                        <a:lnTo>
                                          <a:pt x="1155065" y="488315"/>
                                        </a:lnTo>
                                        <a:lnTo>
                                          <a:pt x="1242975" y="1416"/>
                                        </a:lnTo>
                                        <a:close/>
                                      </a:path>
                                      <a:path w="2310130" h="976630" fill="none">
                                        <a:moveTo>
                                          <a:pt x="1242975" y="1416"/>
                                        </a:moveTo>
                                        <a:cubicBezTo>
                                          <a:pt x="1777882" y="18677"/>
                                          <a:pt x="2214272" y="189364"/>
                                          <a:pt x="2296485" y="413480"/>
                                        </a:cubicBezTo>
                                      </a:path>
                                    </a:pathLst>
                                  </a:custGeom>
                                  <a:noFill/>
                                  <a:ln w="9525" cap="flat" cmpd="sng" algn="ctr">
                                    <a:solidFill>
                                      <a:srgbClr val="000000"/>
                                    </a:solidFill>
                                    <a:prstDash val="solid"/>
                                    <a:round/>
                                    <a:headEnd type="triangle" w="med" len="med"/>
                                    <a:tailEnd type="triangle" w="med" len="med"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 rot="0" vert="horz" wrap="square" lIns="91440" tIns="45720" rIns="91440" bIns="45720" anchor="ctr" anchorCtr="0" upright="1">
                                    <a:noAutofit/>
                                  </a:bodyPr>
                                  <a:lstStyle/>
                                  <a:p>
                                    <a:endParaRPr lang="ru-RU"/>
                                  </a:p>
                                </p:txBody>
                              </p:sp>
                            </p:grpSp>
                          </p:grpSp>
                          <p:cxnSp>
                            <p:nvCxnSpPr>
                              <p:cNvPr id="78" name="Прямая со стрелкой 77"/>
                              <p:cNvCxnSpPr>
                                <a:cxnSpLocks noChangeShapeType="1"/>
                              </p:cNvCxnSpPr>
                              <p:nvPr/>
                            </p:nvCxnSpPr>
                            <p:spPr bwMode="auto">
                              <a:xfrm>
                                <a:off x="664104" y="2245351"/>
                                <a:ext cx="1147445" cy="1567180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9525" algn="ctr">
                                <a:solidFill>
                                  <a:srgbClr val="000000"/>
                                </a:solidFill>
                                <a:round/>
                                <a:headEnd type="triangle" w="med" len="med"/>
                                <a:tailEnd type="triangle" w="med" len="med"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</p:cxnSp>
                        </p:grpSp>
                        <p:grpSp>
                          <p:nvGrpSpPr>
                            <p:cNvPr id="73" name="Группа 72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0" y="95003"/>
                              <a:ext cx="1163955" cy="530860"/>
                              <a:chOff x="0" y="0"/>
                              <a:chExt cx="1163955" cy="530860"/>
                            </a:xfrm>
                          </p:grpSpPr>
                          <p:sp>
                            <p:nvSpPr>
                              <p:cNvPr id="74" name="Овал 7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95002" y="0"/>
                                <a:ext cx="977900" cy="530860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 algn="ctr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rot="0" vert="horz" wrap="square" lIns="91440" tIns="45720" rIns="91440" bIns="45720" anchor="ctr" anchorCtr="0" upright="1">
                                <a:noAutofit/>
                              </a:bodyPr>
                              <a:lstStyle/>
                              <a:p>
                                <a:pPr algn="ctr">
                                  <a:lnSpc>
                                    <a:spcPct val="115000"/>
                                  </a:lnSpc>
                                  <a:spcAft>
                                    <a:spcPts val="0"/>
                                  </a:spcAft>
                                </a:pPr>
                                <a:r>
                                  <a:rPr lang="ru-RU" sz="1400" b="1">
                                    <a:effectLst/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a:t> </a:t>
                                </a:r>
                                <a:endParaRPr lang="ru-RU" sz="1100">
                                  <a:effectLst/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5" name="Поле 94"/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0" y="118753"/>
                                <a:ext cx="1163955" cy="405130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6350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rot="0" vert="horz" wrap="square" lIns="91440" tIns="45720" rIns="91440" bIns="45720" anchor="t" anchorCtr="0" upright="1">
                                <a:noAutofit/>
                              </a:bodyPr>
                              <a:lstStyle/>
                              <a:p>
                                <a:pPr algn="ctr">
                                  <a:lnSpc>
                                    <a:spcPct val="115000"/>
                                  </a:lnSpc>
                                  <a:spcAft>
                                    <a:spcPts val="0"/>
                                  </a:spcAft>
                                </a:pPr>
                                <a:r>
                                  <a:rPr lang="ru-RU" sz="1400" b="1" spc="20">
                                    <a:effectLst/>
                                    <a:latin typeface="Calibri" panose="020F0502020204030204" pitchFamily="34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a:t>Средство</a:t>
                                </a:r>
                                <a:r>
                                  <a:rPr lang="ru-RU" sz="1400" b="1" spc="20">
                                    <a:effectLst/>
                                    <a:latin typeface="Times New Roman Полужирный" panose="020208030705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a:t> </a:t>
                                </a:r>
                                <a:endParaRPr lang="ru-RU" sz="1100">
                                  <a:effectLst/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endParaRPr>
                              </a:p>
                              <a:p>
                                <a:pPr algn="ctr">
                                  <a:lnSpc>
                                    <a:spcPct val="115000"/>
                                  </a:lnSpc>
                                  <a:spcAft>
                                    <a:spcPts val="0"/>
                                  </a:spcAft>
                                </a:pPr>
                                <a:r>
                                  <a:rPr lang="ru-RU" sz="1400" b="1">
                                    <a:effectLst/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a:t> </a:t>
                                </a:r>
                                <a:endParaRPr lang="ru-RU" sz="1100">
                                  <a:effectLst/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endParaRPr>
                              </a:p>
                            </p:txBody>
                          </p:sp>
                        </p:grpSp>
                      </p:grpSp>
                    </p:grpSp>
                  </p:grpSp>
                </p:grpSp>
                <p:grpSp>
                  <p:nvGrpSpPr>
                    <p:cNvPr id="19" name="Группа 1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" y="0"/>
                      <a:ext cx="6111875" cy="5574665"/>
                      <a:chOff x="-175899" y="109263"/>
                      <a:chExt cx="6679661" cy="5847002"/>
                    </a:xfrm>
                  </p:grpSpPr>
                  <p:sp>
                    <p:nvSpPr>
                      <p:cNvPr id="20" name="Овал 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40070" y="1123864"/>
                        <a:ext cx="4190347" cy="3130782"/>
                      </a:xfrm>
                      <a:prstGeom prst="ellipse">
                        <a:avLst/>
                      </a:prstGeom>
                      <a:solidFill>
                        <a:srgbClr val="7F7F7F">
                          <a:alpha val="74117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9050" algn="ctr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ot="0" vert="horz" wrap="square" lIns="91440" tIns="45720" rIns="91440" bIns="45720" anchor="ctr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21" name="Группа 2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-175899" y="109263"/>
                        <a:ext cx="6679661" cy="5847002"/>
                        <a:chOff x="-175899" y="-500337"/>
                        <a:chExt cx="6679661" cy="5847002"/>
                      </a:xfrm>
                    </p:grpSpPr>
                    <p:grpSp>
                      <p:nvGrpSpPr>
                        <p:cNvPr id="22" name="Группа 2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75899" y="-500337"/>
                          <a:ext cx="6679661" cy="5847002"/>
                          <a:chOff x="-509274" y="-500337"/>
                          <a:chExt cx="6679661" cy="5847002"/>
                        </a:xfrm>
                      </p:grpSpPr>
                      <p:grpSp>
                        <p:nvGrpSpPr>
                          <p:cNvPr id="25" name="Группа 2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-509274" y="-500337"/>
                            <a:ext cx="6679661" cy="5847002"/>
                            <a:chOff x="-509274" y="-500337"/>
                            <a:chExt cx="6679661" cy="5847002"/>
                          </a:xfrm>
                        </p:grpSpPr>
                        <p:grpSp>
                          <p:nvGrpSpPr>
                            <p:cNvPr id="27" name="Группа 26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806802" y="400035"/>
                              <a:ext cx="4219480" cy="3010689"/>
                              <a:chOff x="244827" y="400035"/>
                              <a:chExt cx="4219480" cy="3010689"/>
                            </a:xfrm>
                          </p:grpSpPr>
                          <p:grpSp>
                            <p:nvGrpSpPr>
                              <p:cNvPr id="41" name="Группа 40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935607" y="1120963"/>
                                <a:ext cx="2835775" cy="1998390"/>
                                <a:chOff x="-139302" y="273258"/>
                                <a:chExt cx="2836218" cy="1998535"/>
                              </a:xfrm>
                            </p:grpSpPr>
                            <p:cxnSp>
                              <p:nvCxnSpPr>
                                <p:cNvPr id="57" name="Прямая со стрелкой 56"/>
                                <p:cNvCxnSpPr>
                                  <a:cxnSpLocks noChangeShapeType="1"/>
                                  <a:stCxn id="51" idx="0"/>
                                  <a:endCxn id="53" idx="3"/>
                                </p:cNvCxnSpPr>
                                <p:nvPr/>
                              </p:nvCxnSpPr>
                              <p:spPr bwMode="auto">
                                <a:xfrm flipV="1">
                                  <a:off x="-133533" y="273258"/>
                                  <a:ext cx="1024949" cy="662726"/>
                                </a:xfrm>
                                <a:prstGeom prst="straightConnector1">
                                  <a:avLst/>
                                </a:prstGeom>
                                <a:noFill/>
                                <a:ln w="9525" algn="ctr">
                                  <a:solidFill>
                                    <a:srgbClr val="000000"/>
                                  </a:solidFill>
                                  <a:round/>
                                  <a:headEnd type="triangle" w="med" len="med"/>
                                  <a:tailEnd type="triangle" w="med" len="med"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</p:cxnSp>
                            <p:cxnSp>
                              <p:nvCxnSpPr>
                                <p:cNvPr id="58" name="Прямая со стрелкой 57"/>
                                <p:cNvCxnSpPr>
                                  <a:cxnSpLocks noChangeShapeType="1"/>
                                  <a:stCxn id="53" idx="5"/>
                                  <a:endCxn id="49" idx="0"/>
                                </p:cNvCxnSpPr>
                                <p:nvPr/>
                              </p:nvCxnSpPr>
                              <p:spPr bwMode="auto">
                                <a:xfrm>
                                  <a:off x="1647672" y="273258"/>
                                  <a:ext cx="1049244" cy="717098"/>
                                </a:xfrm>
                                <a:prstGeom prst="straightConnector1">
                                  <a:avLst/>
                                </a:prstGeom>
                                <a:noFill/>
                                <a:ln w="9525" algn="ctr">
                                  <a:solidFill>
                                    <a:srgbClr val="000000"/>
                                  </a:solidFill>
                                  <a:round/>
                                  <a:headEnd type="triangle" w="med" len="med"/>
                                  <a:tailEnd type="triangle" w="med" len="med"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</p:cxnSp>
                            <p:cxnSp>
                              <p:nvCxnSpPr>
                                <p:cNvPr id="59" name="Прямая со стрелкой 58"/>
                                <p:cNvCxnSpPr>
                                  <a:cxnSpLocks noChangeShapeType="1"/>
                                </p:cNvCxnSpPr>
                                <p:nvPr/>
                              </p:nvCxnSpPr>
                              <p:spPr bwMode="auto">
                                <a:xfrm>
                                  <a:off x="43956" y="1708201"/>
                                  <a:ext cx="763738" cy="563592"/>
                                </a:xfrm>
                                <a:prstGeom prst="straightConnector1">
                                  <a:avLst/>
                                </a:prstGeom>
                                <a:noFill/>
                                <a:ln w="9525" algn="ctr">
                                  <a:solidFill>
                                    <a:srgbClr val="000000"/>
                                  </a:solidFill>
                                  <a:round/>
                                  <a:headEnd type="triangle" w="med" len="med"/>
                                  <a:tailEnd type="triangle" w="med" len="med"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</p:cxnSp>
                            <p:cxnSp>
                              <p:nvCxnSpPr>
                                <p:cNvPr id="60" name="Прямая со стрелкой 59"/>
                                <p:cNvCxnSpPr>
                                  <a:cxnSpLocks noChangeShapeType="1"/>
                                </p:cNvCxnSpPr>
                                <p:nvPr/>
                              </p:nvCxnSpPr>
                              <p:spPr bwMode="auto">
                                <a:xfrm flipV="1">
                                  <a:off x="401184" y="1250830"/>
                                  <a:ext cx="366376" cy="8626"/>
                                </a:xfrm>
                                <a:prstGeom prst="straightConnector1">
                                  <a:avLst/>
                                </a:prstGeom>
                                <a:noFill/>
                                <a:ln w="9525" algn="ctr">
                                  <a:solidFill>
                                    <a:srgbClr val="000000"/>
                                  </a:solidFill>
                                  <a:round/>
                                  <a:headEnd type="triangle" w="med" len="med"/>
                                  <a:tailEnd type="triangle" w="med" len="med"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</p:cxnSp>
                            <p:cxnSp>
                              <p:nvCxnSpPr>
                                <p:cNvPr id="61" name="Прямая со стрелкой 60"/>
                                <p:cNvCxnSpPr>
                                  <a:cxnSpLocks noChangeShapeType="1"/>
                                </p:cNvCxnSpPr>
                                <p:nvPr/>
                              </p:nvCxnSpPr>
                              <p:spPr bwMode="auto">
                                <a:xfrm>
                                  <a:off x="1837293" y="1259457"/>
                                  <a:ext cx="325148" cy="8319"/>
                                </a:xfrm>
                                <a:prstGeom prst="straightConnector1">
                                  <a:avLst/>
                                </a:prstGeom>
                                <a:noFill/>
                                <a:ln w="9525" algn="ctr">
                                  <a:solidFill>
                                    <a:srgbClr val="000000"/>
                                  </a:solidFill>
                                  <a:round/>
                                  <a:headEnd type="triangle" w="med" len="med"/>
                                  <a:tailEnd type="triangle" w="med" len="med"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</p:cxnSp>
                            <p:cxnSp>
                              <p:nvCxnSpPr>
                                <p:cNvPr id="62" name="Прямая со стрелкой 61"/>
                                <p:cNvCxnSpPr>
                                  <a:cxnSpLocks noChangeShapeType="1"/>
                                </p:cNvCxnSpPr>
                                <p:nvPr/>
                              </p:nvCxnSpPr>
                              <p:spPr bwMode="auto">
                                <a:xfrm>
                                  <a:off x="1293734" y="395476"/>
                                  <a:ext cx="0" cy="294358"/>
                                </a:xfrm>
                                <a:prstGeom prst="straightConnector1">
                                  <a:avLst/>
                                </a:prstGeom>
                                <a:noFill/>
                                <a:ln w="9525" algn="ctr">
                                  <a:solidFill>
                                    <a:srgbClr val="000000"/>
                                  </a:solidFill>
                                  <a:round/>
                                  <a:headEnd type="triangle" w="med" len="med"/>
                                  <a:tailEnd type="triangle" w="med" len="med"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</p:cxnSp>
                            <p:sp>
                              <p:nvSpPr>
                                <p:cNvPr id="63" name="Дуга 19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-139302" y="582534"/>
                                  <a:ext cx="2769088" cy="922655"/>
                                </a:xfrm>
                                <a:custGeom>
                                  <a:avLst/>
                                  <a:gdLst>
                                    <a:gd name="T0" fmla="*/ 258639 w 2769088"/>
                                    <a:gd name="T1" fmla="*/ 192839 h 922655"/>
                                    <a:gd name="T2" fmla="*/ 1399383 w 2769088"/>
                                    <a:gd name="T3" fmla="*/ 26 h 922655"/>
                                    <a:gd name="T4" fmla="*/ 2615693 w 2769088"/>
                                    <a:gd name="T5" fmla="*/ 250269 h 922655"/>
                                    <a:gd name="T6" fmla="*/ 0 60000 65536"/>
                                    <a:gd name="T7" fmla="*/ 0 60000 65536"/>
                                    <a:gd name="T8" fmla="*/ 0 60000 65536"/>
                                  </a:gdLst>
                                  <a:ahLst/>
                                  <a:cxnLst>
                                    <a:cxn ang="T6">
                                      <a:pos x="T0" y="T1"/>
                                    </a:cxn>
                                    <a:cxn ang="T7">
                                      <a:pos x="T2" y="T3"/>
                                    </a:cxn>
                                    <a:cxn ang="T8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769088" h="922655" stroke="0">
                                      <a:moveTo>
                                        <a:pt x="258639" y="192839"/>
                                      </a:moveTo>
                                      <a:cubicBezTo>
                                        <a:pt x="521656" y="70387"/>
                                        <a:pt x="947481" y="-1588"/>
                                        <a:pt x="1399383" y="26"/>
                                      </a:cubicBezTo>
                                      <a:cubicBezTo>
                                        <a:pt x="1912699" y="1859"/>
                                        <a:pt x="2380837" y="98174"/>
                                        <a:pt x="2615693" y="250269"/>
                                      </a:cubicBezTo>
                                      <a:lnTo>
                                        <a:pt x="1384544" y="461328"/>
                                      </a:lnTo>
                                      <a:lnTo>
                                        <a:pt x="258639" y="192839"/>
                                      </a:lnTo>
                                      <a:close/>
                                    </a:path>
                                    <a:path w="2769088" h="922655" fill="none">
                                      <a:moveTo>
                                        <a:pt x="258639" y="192839"/>
                                      </a:moveTo>
                                      <a:cubicBezTo>
                                        <a:pt x="521656" y="70387"/>
                                        <a:pt x="947481" y="-1588"/>
                                        <a:pt x="1399383" y="26"/>
                                      </a:cubicBezTo>
                                      <a:cubicBezTo>
                                        <a:pt x="1912699" y="1859"/>
                                        <a:pt x="2380837" y="98174"/>
                                        <a:pt x="2615693" y="250269"/>
                                      </a:cubicBezTo>
                                    </a:path>
                                  </a:pathLst>
                                </a:custGeom>
                                <a:noFill/>
                                <a:ln w="9525" cap="flat" cmpd="sng" algn="ctr">
                                  <a:solidFill>
                                    <a:srgbClr val="000000"/>
                                  </a:solidFill>
                                  <a:prstDash val="solid"/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 rot="0" vert="horz" wrap="square" lIns="91440" tIns="45720" rIns="91440" bIns="45720" anchor="ctr" anchorCtr="0" upright="1">
                                  <a:noAutofit/>
                                </a:bodyPr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sp>
                              <p:nvSpPr>
                                <p:cNvPr id="64" name="Дуга 20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-133527" y="467673"/>
                                  <a:ext cx="2765212" cy="1441946"/>
                                </a:xfrm>
                                <a:custGeom>
                                  <a:avLst/>
                                  <a:gdLst>
                                    <a:gd name="T0" fmla="*/ 348545 w 2765212"/>
                                    <a:gd name="T1" fmla="*/ 242389 h 1441946"/>
                                    <a:gd name="T2" fmla="*/ 1386782 w 2765212"/>
                                    <a:gd name="T3" fmla="*/ 3 h 1441946"/>
                                    <a:gd name="T4" fmla="*/ 2430505 w 2765212"/>
                                    <a:gd name="T5" fmla="*/ 250644 h 1441946"/>
                                    <a:gd name="T6" fmla="*/ 0 60000 65536"/>
                                    <a:gd name="T7" fmla="*/ 0 60000 65536"/>
                                    <a:gd name="T8" fmla="*/ 0 60000 65536"/>
                                  </a:gdLst>
                                  <a:ahLst/>
                                  <a:cxnLst>
                                    <a:cxn ang="T6">
                                      <a:pos x="T0" y="T1"/>
                                    </a:cxn>
                                    <a:cxn ang="T7">
                                      <a:pos x="T2" y="T3"/>
                                    </a:cxn>
                                    <a:cxn ang="T8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765212" h="1441946" stroke="0">
                                      <a:moveTo>
                                        <a:pt x="348545" y="242389"/>
                                      </a:moveTo>
                                      <a:cubicBezTo>
                                        <a:pt x="611904" y="87658"/>
                                        <a:pt x="990041" y="-621"/>
                                        <a:pt x="1386782" y="3"/>
                                      </a:cubicBezTo>
                                      <a:cubicBezTo>
                                        <a:pt x="1787945" y="635"/>
                                        <a:pt x="2168804" y="92095"/>
                                        <a:pt x="2430505" y="250644"/>
                                      </a:cubicBezTo>
                                      <a:lnTo>
                                        <a:pt x="1382606" y="720973"/>
                                      </a:lnTo>
                                      <a:lnTo>
                                        <a:pt x="348545" y="242389"/>
                                      </a:lnTo>
                                      <a:close/>
                                    </a:path>
                                    <a:path w="2765212" h="1441946" fill="none">
                                      <a:moveTo>
                                        <a:pt x="348545" y="242389"/>
                                      </a:moveTo>
                                      <a:cubicBezTo>
                                        <a:pt x="611904" y="87658"/>
                                        <a:pt x="990041" y="-621"/>
                                        <a:pt x="1386782" y="3"/>
                                      </a:cubicBezTo>
                                      <a:cubicBezTo>
                                        <a:pt x="1787945" y="635"/>
                                        <a:pt x="2168804" y="92095"/>
                                        <a:pt x="2430505" y="250644"/>
                                      </a:cubicBezTo>
                                    </a:path>
                                  </a:pathLst>
                                </a:custGeom>
                                <a:noFill/>
                                <a:ln w="9525" cap="flat" cmpd="sng" algn="ctr">
                                  <a:solidFill>
                                    <a:srgbClr val="000000"/>
                                  </a:solidFill>
                                  <a:prstDash val="solid"/>
                                  <a:round/>
                                  <a:headEnd type="triangle" w="med" len="med"/>
                                  <a:tailEnd type="triangle" w="med" len="med"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 rot="0" vert="horz" wrap="square" lIns="91440" tIns="45720" rIns="91440" bIns="45720" anchor="ctr" anchorCtr="0" upright="1">
                                  <a:noAutofit/>
                                </a:bodyPr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cxnSp>
                              <p:nvCxnSpPr>
                                <p:cNvPr id="65" name="Прямая со стрелкой 64"/>
                                <p:cNvCxnSpPr>
                                  <a:cxnSpLocks noChangeShapeType="1"/>
                                </p:cNvCxnSpPr>
                                <p:nvPr/>
                              </p:nvCxnSpPr>
                              <p:spPr bwMode="auto">
                                <a:xfrm flipV="1">
                                  <a:off x="1793070" y="1778416"/>
                                  <a:ext cx="763549" cy="493122"/>
                                </a:xfrm>
                                <a:prstGeom prst="straightConnector1">
                                  <a:avLst/>
                                </a:prstGeom>
                                <a:noFill/>
                                <a:ln w="9525" algn="ctr">
                                  <a:solidFill>
                                    <a:srgbClr val="000000"/>
                                  </a:solidFill>
                                  <a:round/>
                                  <a:headEnd type="triangle" w="med" len="med"/>
                                  <a:tailEnd type="triangle" w="med" len="med"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</p:cxnSp>
                          </p:grpSp>
                          <p:grpSp>
                            <p:nvGrpSpPr>
                              <p:cNvPr id="42" name="Группа 41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244827" y="400035"/>
                                <a:ext cx="4219480" cy="3010689"/>
                                <a:chOff x="244827" y="400035"/>
                                <a:chExt cx="4219480" cy="3010689"/>
                              </a:xfrm>
                            </p:grpSpPr>
                            <p:grpSp>
                              <p:nvGrpSpPr>
                                <p:cNvPr id="43" name="Группа 42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695450" y="1562100"/>
                                  <a:ext cx="1405890" cy="1118234"/>
                                  <a:chOff x="0" y="0"/>
                                  <a:chExt cx="1405890" cy="1118234"/>
                                </a:xfrm>
                              </p:grpSpPr>
                              <p:sp>
                                <p:nvSpPr>
                                  <p:cNvPr id="55" name="Овал 54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142875" y="0"/>
                                    <a:ext cx="1069340" cy="1043305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FFFFFF"/>
                                  </a:solidFill>
                                  <a:ln w="57150" cmpd="dbl" algn="ctr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 rot="0" vert="horz" wrap="square" lIns="91440" tIns="45720" rIns="91440" bIns="45720" anchor="ctr" anchorCtr="0" upright="1">
                                    <a:noAutofit/>
                                  </a:bodyPr>
                                  <a:lstStyle/>
                                  <a:p>
                                    <a:pPr algn="ctr">
                                      <a:lnSpc>
                                        <a:spcPct val="115000"/>
                                      </a:lnSpc>
                                      <a:spcAft>
                                        <a:spcPts val="0"/>
                                      </a:spcAft>
                                    </a:pPr>
                                    <a:r>
                                      <a:rPr lang="ru-RU" sz="1400" b="1">
                                        <a:effectLst/>
                                        <a:latin typeface="Times New Roman" panose="020206030504050203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a:t> </a:t>
                                    </a:r>
                                    <a:endParaRPr lang="ru-RU" sz="1100">
                                      <a:effectLst/>
                                      <a:latin typeface="Calibri" panose="020F0502020204030204" pitchFamily="34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56" name="Поле 21"/>
                                  <p:cNvSpPr txBox="1"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0" y="152400"/>
                                    <a:ext cx="1405890" cy="965834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>
                                    <a:noFill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  <a:ext uri="{91240B29-F687-4F45-9708-019B960494DF}">
                                      <a14:hiddenLine xmlns:a14="http://schemas.microsoft.com/office/drawing/2010/main" w="6350">
                                        <a:solidFill>
                                          <a:srgbClr val="000000"/>
                                        </a:solidFill>
                                        <a:miter lim="800000"/>
                                        <a:headEnd/>
                                        <a:tailEnd/>
                                      </a14:hiddenLine>
                                    </a:ext>
                                  </a:extLst>
                                </p:spPr>
                                <p:txBody>
                                  <a:bodyPr rot="0" vert="horz" wrap="square" lIns="91440" tIns="45720" rIns="91440" bIns="45720" anchor="t" anchorCtr="0" upright="1">
                                    <a:noAutofit/>
                                  </a:bodyPr>
                                  <a:lstStyle/>
                                  <a:p>
                                    <a:pPr algn="ctr">
                                      <a:lnSpc>
                                        <a:spcPct val="115000"/>
                                      </a:lnSpc>
                                      <a:spcAft>
                                        <a:spcPts val="0"/>
                                      </a:spcAft>
                                    </a:pPr>
                                    <a:r>
                                      <a:rPr lang="ru-RU" sz="1300" b="1" spc="20" dirty="0">
                                        <a:effectLst/>
                                        <a:latin typeface="Arial" panose="020B0604020202020204" pitchFamily="34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a:t>объект </a:t>
                                    </a:r>
                                    <a:endParaRPr lang="ru-RU" sz="1100" dirty="0">
                                      <a:effectLst/>
                                      <a:latin typeface="Calibri" panose="020F0502020204030204" pitchFamily="34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endParaRPr>
                                  </a:p>
                                  <a:p>
                                    <a:pPr algn="ctr">
                                      <a:lnSpc>
                                        <a:spcPct val="115000"/>
                                      </a:lnSpc>
                                      <a:spcAft>
                                        <a:spcPts val="0"/>
                                      </a:spcAft>
                                    </a:pPr>
                                    <a:r>
                                      <a:rPr lang="ru-RU" sz="1300" spc="20" dirty="0">
                                        <a:effectLst/>
                                        <a:latin typeface="Arial" panose="020B0604020202020204" pitchFamily="34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a:t> </a:t>
                                    </a:r>
                                    <a:r>
                                      <a:rPr lang="ru-RU" sz="1300" b="1" spc="20" dirty="0">
                                        <a:effectLst/>
                                        <a:latin typeface="Arial" panose="020B0604020202020204" pitchFamily="34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a:t>явление</a:t>
                                    </a:r>
                                    <a:endParaRPr lang="ru-RU" sz="1100" dirty="0">
                                      <a:effectLst/>
                                      <a:latin typeface="Calibri" panose="020F0502020204030204" pitchFamily="34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endParaRPr>
                                  </a:p>
                                  <a:p>
                                    <a:pPr algn="ctr">
                                      <a:lnSpc>
                                        <a:spcPct val="115000"/>
                                      </a:lnSpc>
                                      <a:spcAft>
                                        <a:spcPts val="0"/>
                                      </a:spcAft>
                                    </a:pPr>
                                    <a:r>
                                      <a:rPr lang="ru-RU" sz="1300" b="1" spc="-40" dirty="0">
                                        <a:effectLst/>
                                        <a:latin typeface="Arial" panose="020B0604020202020204" pitchFamily="34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a:t>процесс</a:t>
                                    </a:r>
                                    <a:endParaRPr lang="ru-RU" sz="1100" dirty="0">
                                      <a:effectLst/>
                                      <a:latin typeface="Calibri" panose="020F0502020204030204" pitchFamily="34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endParaRPr>
                                  </a:p>
                                </p:txBody>
                              </p:sp>
                            </p:grpSp>
                            <p:grpSp>
                              <p:nvGrpSpPr>
                                <p:cNvPr id="44" name="Группа 43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647825" y="400035"/>
                                  <a:ext cx="1405890" cy="842996"/>
                                  <a:chOff x="0" y="400035"/>
                                  <a:chExt cx="1405890" cy="842996"/>
                                </a:xfrm>
                              </p:grpSpPr>
                              <p:sp>
                                <p:nvSpPr>
                                  <p:cNvPr id="53" name="Овал 52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161737" y="409497"/>
                                    <a:ext cx="1069340" cy="833534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FFFFFF"/>
                                  </a:solidFill>
                                  <a:ln w="9525" algn="ctr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 rot="0" vert="horz" wrap="square" lIns="91440" tIns="45720" rIns="91440" bIns="45720" anchor="ctr" anchorCtr="0" upright="1">
                                    <a:noAutofit/>
                                  </a:bodyPr>
                                  <a:lstStyle/>
                                  <a:p>
                                    <a:pPr algn="ctr">
                                      <a:lnSpc>
                                        <a:spcPct val="115000"/>
                                      </a:lnSpc>
                                      <a:spcAft>
                                        <a:spcPts val="0"/>
                                      </a:spcAft>
                                    </a:pPr>
                                    <a:r>
                                      <a:rPr lang="ru-RU" sz="1400" b="1">
                                        <a:effectLst/>
                                        <a:latin typeface="Times New Roman" panose="020206030504050203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a:t> </a:t>
                                    </a:r>
                                    <a:endParaRPr lang="ru-RU" sz="1100">
                                      <a:effectLst/>
                                      <a:latin typeface="Calibri" panose="020F0502020204030204" pitchFamily="34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54" name="Поле 25"/>
                                  <p:cNvSpPr txBox="1"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0" y="400035"/>
                                    <a:ext cx="1405890" cy="689610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>
                                    <a:noFill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  <a:ext uri="{91240B29-F687-4F45-9708-019B960494DF}">
                                      <a14:hiddenLine xmlns:a14="http://schemas.microsoft.com/office/drawing/2010/main" w="6350">
                                        <a:solidFill>
                                          <a:srgbClr val="000000"/>
                                        </a:solidFill>
                                        <a:miter lim="800000"/>
                                        <a:headEnd/>
                                        <a:tailEnd/>
                                      </a14:hiddenLine>
                                    </a:ext>
                                  </a:extLst>
                                </p:spPr>
                                <p:txBody>
                                  <a:bodyPr rot="0" vert="horz" wrap="square" lIns="91440" tIns="45720" rIns="91440" bIns="45720" anchor="t" anchorCtr="0" upright="1">
                                    <a:noAutofit/>
                                  </a:bodyPr>
                                  <a:lstStyle/>
                                  <a:p>
                                    <a:pPr algn="ctr">
                                      <a:lnSpc>
                                        <a:spcPct val="115000"/>
                                      </a:lnSpc>
                                      <a:spcAft>
                                        <a:spcPts val="0"/>
                                      </a:spcAft>
                                    </a:pPr>
                                    <a:r>
                                      <a:rPr lang="ru-RU" sz="800" b="1">
                                        <a:effectLst/>
                                        <a:latin typeface="Times New Roman" panose="020206030504050203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a:t> </a:t>
                                    </a:r>
                                    <a:endParaRPr lang="ru-RU" sz="1100">
                                      <a:effectLst/>
                                      <a:latin typeface="Calibri" panose="020F0502020204030204" pitchFamily="34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endParaRPr>
                                  </a:p>
                                  <a:p>
                                    <a:pPr algn="ctr">
                                      <a:lnSpc>
                                        <a:spcPct val="115000"/>
                                      </a:lnSpc>
                                      <a:spcAft>
                                        <a:spcPts val="0"/>
                                      </a:spcAft>
                                    </a:pPr>
                                    <a:r>
                                      <a:rPr lang="ru-RU" sz="1400" b="1" spc="20">
                                        <a:effectLst/>
                                        <a:latin typeface="Times New Roman Полужирный" panose="020208030705050203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a:t>Научный </a:t>
                                    </a:r>
                                    <a:endParaRPr lang="ru-RU" sz="1100">
                                      <a:effectLst/>
                                      <a:latin typeface="Calibri" panose="020F0502020204030204" pitchFamily="34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endParaRPr>
                                  </a:p>
                                  <a:p>
                                    <a:pPr algn="ctr">
                                      <a:lnSpc>
                                        <a:spcPct val="115000"/>
                                      </a:lnSpc>
                                      <a:spcAft>
                                        <a:spcPts val="0"/>
                                      </a:spcAft>
                                    </a:pPr>
                                    <a:r>
                                      <a:rPr lang="ru-RU" sz="1400" b="1" spc="20">
                                        <a:effectLst/>
                                        <a:latin typeface="Times New Roman Полужирный" panose="020208030705050203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a:t>факт</a:t>
                                    </a:r>
                                    <a:endParaRPr lang="ru-RU" sz="1100">
                                      <a:effectLst/>
                                      <a:latin typeface="Calibri" panose="020F0502020204030204" pitchFamily="34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endParaRPr>
                                  </a:p>
                                </p:txBody>
                              </p:sp>
                            </p:grpSp>
                            <p:grpSp>
                              <p:nvGrpSpPr>
                                <p:cNvPr id="45" name="Группа 44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244827" y="1783642"/>
                                  <a:ext cx="1405890" cy="811865"/>
                                  <a:chOff x="244827" y="240592"/>
                                  <a:chExt cx="1405890" cy="811865"/>
                                </a:xfrm>
                              </p:grpSpPr>
                              <p:sp>
                                <p:nvSpPr>
                                  <p:cNvPr id="51" name="Овал 50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406704" y="240592"/>
                                    <a:ext cx="1069340" cy="811865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FFFFFF"/>
                                  </a:solidFill>
                                  <a:ln w="9525" algn="ctr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 rot="0" vert="horz" wrap="square" lIns="91440" tIns="45720" rIns="91440" bIns="45720" anchor="ctr" anchorCtr="0" upright="1">
                                    <a:noAutofit/>
                                  </a:bodyPr>
                                  <a:lstStyle/>
                                  <a:p>
                                    <a:pPr algn="ctr">
                                      <a:lnSpc>
                                        <a:spcPct val="115000"/>
                                      </a:lnSpc>
                                      <a:spcAft>
                                        <a:spcPts val="0"/>
                                      </a:spcAft>
                                    </a:pPr>
                                    <a:r>
                                      <a:rPr lang="ru-RU" sz="1400" b="1">
                                        <a:effectLst/>
                                        <a:latin typeface="Times New Roman" panose="020206030504050203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a:t> </a:t>
                                    </a:r>
                                    <a:endParaRPr lang="ru-RU" sz="1100">
                                      <a:effectLst/>
                                      <a:latin typeface="Calibri" panose="020F0502020204030204" pitchFamily="34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52" name="Поле 26"/>
                                  <p:cNvSpPr txBox="1"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44827" y="294908"/>
                                    <a:ext cx="1405890" cy="658929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>
                                    <a:noFill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  <a:ext uri="{91240B29-F687-4F45-9708-019B960494DF}">
                                      <a14:hiddenLine xmlns:a14="http://schemas.microsoft.com/office/drawing/2010/main" w="6350">
                                        <a:solidFill>
                                          <a:srgbClr val="000000"/>
                                        </a:solidFill>
                                        <a:miter lim="800000"/>
                                        <a:headEnd/>
                                        <a:tailEnd/>
                                      </a14:hiddenLine>
                                    </a:ext>
                                  </a:extLst>
                                </p:spPr>
                                <p:txBody>
                                  <a:bodyPr rot="0" vert="horz" wrap="square" lIns="91440" tIns="45720" rIns="91440" bIns="45720" anchor="t" anchorCtr="0" upright="1">
                                    <a:noAutofit/>
                                  </a:bodyPr>
                                  <a:lstStyle/>
                                  <a:p>
                                    <a:pPr algn="ctr">
                                      <a:lnSpc>
                                        <a:spcPct val="115000"/>
                                      </a:lnSpc>
                                      <a:spcAft>
                                        <a:spcPts val="0"/>
                                      </a:spcAft>
                                    </a:pPr>
                                    <a:r>
                                      <a:rPr lang="ru-RU" sz="1400" b="1" spc="20">
                                        <a:effectLst/>
                                        <a:latin typeface="Times New Roman Полужирный" panose="020208030705050203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a:t>Научное </a:t>
                                    </a:r>
                                    <a:endParaRPr lang="ru-RU" sz="1100">
                                      <a:effectLst/>
                                      <a:latin typeface="Calibri" panose="020F0502020204030204" pitchFamily="34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endParaRPr>
                                  </a:p>
                                  <a:p>
                                    <a:pPr algn="ctr">
                                      <a:lnSpc>
                                        <a:spcPct val="115000"/>
                                      </a:lnSpc>
                                      <a:spcAft>
                                        <a:spcPts val="0"/>
                                      </a:spcAft>
                                    </a:pPr>
                                    <a:r>
                                      <a:rPr lang="ru-RU" sz="1400" b="1" spc="20">
                                        <a:effectLst/>
                                        <a:latin typeface="Times New Roman Полужирный" panose="020208030705050203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a:t>понятие</a:t>
                                    </a:r>
                                    <a:endParaRPr lang="ru-RU" sz="1100">
                                      <a:effectLst/>
                                      <a:latin typeface="Calibri" panose="020F0502020204030204" pitchFamily="34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endParaRPr>
                                  </a:p>
                                </p:txBody>
                              </p:sp>
                            </p:grpSp>
                            <p:grpSp>
                              <p:nvGrpSpPr>
                                <p:cNvPr id="46" name="Группа 45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3160800" y="1721157"/>
                                  <a:ext cx="1198185" cy="899937"/>
                                  <a:chOff x="-306300" y="140007"/>
                                  <a:chExt cx="1198185" cy="899937"/>
                                </a:xfrm>
                              </p:grpSpPr>
                              <p:sp>
                                <p:nvSpPr>
                                  <p:cNvPr id="49" name="Овал 48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-230389" y="256859"/>
                                    <a:ext cx="1069339" cy="783085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FFFFFF"/>
                                  </a:solidFill>
                                  <a:ln w="9525" algn="ctr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 rot="0" vert="horz" wrap="square" lIns="91440" tIns="45720" rIns="91440" bIns="45720" anchor="ctr" anchorCtr="0" upright="1">
                                    <a:noAutofit/>
                                  </a:bodyPr>
                                  <a:lstStyle/>
                                  <a:p>
                                    <a:pPr algn="ctr">
                                      <a:lnSpc>
                                        <a:spcPct val="115000"/>
                                      </a:lnSpc>
                                      <a:spcAft>
                                        <a:spcPts val="0"/>
                                      </a:spcAft>
                                    </a:pPr>
                                    <a:r>
                                      <a:rPr lang="ru-RU" sz="1400" b="1">
                                        <a:effectLst/>
                                        <a:latin typeface="Times New Roman" panose="020206030504050203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a:t> </a:t>
                                    </a:r>
                                    <a:endParaRPr lang="ru-RU" sz="1100">
                                      <a:effectLst/>
                                      <a:latin typeface="Calibri" panose="020F0502020204030204" pitchFamily="34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50" name="Поле 27"/>
                                  <p:cNvSpPr txBox="1"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-306300" y="140007"/>
                                    <a:ext cx="1198185" cy="776035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>
                                    <a:noFill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  <a:ext uri="{91240B29-F687-4F45-9708-019B960494DF}">
                                      <a14:hiddenLine xmlns:a14="http://schemas.microsoft.com/office/drawing/2010/main" w="6350">
                                        <a:solidFill>
                                          <a:srgbClr val="000000"/>
                                        </a:solidFill>
                                        <a:miter lim="800000"/>
                                        <a:headEnd/>
                                        <a:tailEnd/>
                                      </a14:hiddenLine>
                                    </a:ext>
                                  </a:extLst>
                                </p:spPr>
                                <p:txBody>
                                  <a:bodyPr rot="0" vert="horz" wrap="square" lIns="91440" tIns="45720" rIns="91440" bIns="45720" anchor="t" anchorCtr="0" upright="1">
                                    <a:noAutofit/>
                                  </a:bodyPr>
                                  <a:lstStyle/>
                                  <a:p>
                                    <a:pPr algn="ctr">
                                      <a:lnSpc>
                                        <a:spcPct val="115000"/>
                                      </a:lnSpc>
                                      <a:spcAft>
                                        <a:spcPts val="0"/>
                                      </a:spcAft>
                                    </a:pPr>
                                    <a:r>
                                      <a:rPr lang="ru-RU" sz="1400" b="1">
                                        <a:effectLst/>
                                        <a:latin typeface="Times New Roman" panose="020206030504050203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a:t> </a:t>
                                    </a:r>
                                    <a:endParaRPr lang="ru-RU" sz="1100">
                                      <a:effectLst/>
                                      <a:latin typeface="Calibri" panose="020F0502020204030204" pitchFamily="34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endParaRPr>
                                  </a:p>
                                  <a:p>
                                    <a:pPr algn="ctr">
                                      <a:lnSpc>
                                        <a:spcPct val="115000"/>
                                      </a:lnSpc>
                                      <a:spcAft>
                                        <a:spcPts val="0"/>
                                      </a:spcAft>
                                    </a:pPr>
                                    <a:r>
                                      <a:rPr lang="ru-RU" sz="1400" b="1" spc="20">
                                        <a:effectLst/>
                                        <a:latin typeface="Times New Roman Полужирный" panose="020208030705050203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a:t>Научный </a:t>
                                    </a:r>
                                    <a:endParaRPr lang="ru-RU" sz="1100">
                                      <a:effectLst/>
                                      <a:latin typeface="Calibri" panose="020F0502020204030204" pitchFamily="34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endParaRPr>
                                  </a:p>
                                  <a:p>
                                    <a:pPr algn="ctr">
                                      <a:lnSpc>
                                        <a:spcPct val="115000"/>
                                      </a:lnSpc>
                                      <a:spcAft>
                                        <a:spcPts val="0"/>
                                      </a:spcAft>
                                    </a:pPr>
                                    <a:r>
                                      <a:rPr lang="ru-RU" sz="1400" b="1" spc="20">
                                        <a:effectLst/>
                                        <a:latin typeface="Times New Roman Полужирный" panose="020208030705050203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a:t>закон </a:t>
                                    </a:r>
                                    <a:endParaRPr lang="ru-RU" sz="1100">
                                      <a:effectLst/>
                                      <a:latin typeface="Calibri" panose="020F0502020204030204" pitchFamily="34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endParaRPr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47" name="Дуга 44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935791" y="805636"/>
                                  <a:ext cx="3528516" cy="2545402"/>
                                </a:xfrm>
                                <a:custGeom>
                                  <a:avLst/>
                                  <a:gdLst>
                                    <a:gd name="T0" fmla="*/ 1918944 w 3528516"/>
                                    <a:gd name="T1" fmla="*/ 4901 h 2545402"/>
                                    <a:gd name="T2" fmla="*/ 3528509 w 3528516"/>
                                    <a:gd name="T3" fmla="*/ 1269085 h 2545402"/>
                                    <a:gd name="T4" fmla="*/ 1924179 w 3528516"/>
                                    <a:gd name="T5" fmla="*/ 2540163 h 2545402"/>
                                    <a:gd name="T6" fmla="*/ 0 60000 65536"/>
                                    <a:gd name="T7" fmla="*/ 0 60000 65536"/>
                                    <a:gd name="T8" fmla="*/ 0 60000 65536"/>
                                  </a:gdLst>
                                  <a:ahLst/>
                                  <a:cxnLst>
                                    <a:cxn ang="T6">
                                      <a:pos x="T0" y="T1"/>
                                    </a:cxn>
                                    <a:cxn ang="T7">
                                      <a:pos x="T2" y="T3"/>
                                    </a:cxn>
                                    <a:cxn ang="T8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3528516" h="2545402" stroke="0">
                                      <a:moveTo>
                                        <a:pt x="1918944" y="4901"/>
                                      </a:moveTo>
                                      <a:cubicBezTo>
                                        <a:pt x="2827929" y="62616"/>
                                        <a:pt x="3525916" y="610829"/>
                                        <a:pt x="3528509" y="1269085"/>
                                      </a:cubicBezTo>
                                      <a:cubicBezTo>
                                        <a:pt x="3531107" y="1928661"/>
                                        <a:pt x="2834743" y="2480375"/>
                                        <a:pt x="1924179" y="2540163"/>
                                      </a:cubicBezTo>
                                      <a:lnTo>
                                        <a:pt x="1764258" y="1272701"/>
                                      </a:lnTo>
                                      <a:lnTo>
                                        <a:pt x="1918944" y="4901"/>
                                      </a:lnTo>
                                      <a:close/>
                                    </a:path>
                                    <a:path w="3528516" h="2545402" fill="none">
                                      <a:moveTo>
                                        <a:pt x="1918944" y="4901"/>
                                      </a:moveTo>
                                      <a:cubicBezTo>
                                        <a:pt x="2827929" y="62616"/>
                                        <a:pt x="3525916" y="610829"/>
                                        <a:pt x="3528509" y="1269085"/>
                                      </a:cubicBezTo>
                                      <a:cubicBezTo>
                                        <a:pt x="3531107" y="1928661"/>
                                        <a:pt x="2834743" y="2480375"/>
                                        <a:pt x="1924179" y="2540163"/>
                                      </a:cubicBezTo>
                                    </a:path>
                                  </a:pathLst>
                                </a:custGeom>
                                <a:noFill/>
                                <a:ln w="9525" cap="flat" cmpd="sng" algn="ctr">
                                  <a:solidFill>
                                    <a:srgbClr val="000000"/>
                                  </a:solidFill>
                                  <a:prstDash val="solid"/>
                                  <a:round/>
                                  <a:headEnd type="triangle" w="med" len="med"/>
                                  <a:tailEnd type="triangle" w="med" len="med"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 rot="0" vert="horz" wrap="square" lIns="91440" tIns="45720" rIns="91440" bIns="45720" anchor="ctr" anchorCtr="0" upright="1">
                                  <a:noAutofit/>
                                </a:bodyPr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sp>
                              <p:nvSpPr>
                                <p:cNvPr id="48" name="Дуга 45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 rot="-9657511">
                                  <a:off x="273929" y="808152"/>
                                  <a:ext cx="3393815" cy="2602572"/>
                                </a:xfrm>
                                <a:custGeom>
                                  <a:avLst/>
                                  <a:gdLst>
                                    <a:gd name="T0" fmla="*/ 1426250 w 3393815"/>
                                    <a:gd name="T1" fmla="*/ 16659 h 2602572"/>
                                    <a:gd name="T2" fmla="*/ 3252486 w 3393815"/>
                                    <a:gd name="T3" fmla="*/ 781363 h 2602572"/>
                                    <a:gd name="T4" fmla="*/ 2269772 w 3393815"/>
                                    <a:gd name="T5" fmla="*/ 2526176 h 2602572"/>
                                    <a:gd name="T6" fmla="*/ 0 60000 65536"/>
                                    <a:gd name="T7" fmla="*/ 0 60000 65536"/>
                                    <a:gd name="T8" fmla="*/ 0 60000 65536"/>
                                  </a:gdLst>
                                  <a:ahLst/>
                                  <a:cxnLst>
                                    <a:cxn ang="T6">
                                      <a:pos x="T0" y="T1"/>
                                    </a:cxn>
                                    <a:cxn ang="T7">
                                      <a:pos x="T2" y="T3"/>
                                    </a:cxn>
                                    <a:cxn ang="T8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3393815" h="2602572" stroke="0">
                                      <a:moveTo>
                                        <a:pt x="1426250" y="16659"/>
                                      </a:moveTo>
                                      <a:cubicBezTo>
                                        <a:pt x="2191281" y="-78129"/>
                                        <a:pt x="2942858" y="236580"/>
                                        <a:pt x="3252486" y="781363"/>
                                      </a:cubicBezTo>
                                      <a:cubicBezTo>
                                        <a:pt x="3644705" y="1471461"/>
                                        <a:pt x="3193804" y="2272038"/>
                                        <a:pt x="2269772" y="2526176"/>
                                      </a:cubicBezTo>
                                      <a:lnTo>
                                        <a:pt x="1696908" y="1301286"/>
                                      </a:lnTo>
                                      <a:lnTo>
                                        <a:pt x="1426250" y="16659"/>
                                      </a:lnTo>
                                      <a:close/>
                                    </a:path>
                                    <a:path w="3393815" h="2602572" fill="none">
                                      <a:moveTo>
                                        <a:pt x="1426250" y="16659"/>
                                      </a:moveTo>
                                      <a:cubicBezTo>
                                        <a:pt x="2191281" y="-78129"/>
                                        <a:pt x="2942858" y="236580"/>
                                        <a:pt x="3252486" y="781363"/>
                                      </a:cubicBezTo>
                                      <a:cubicBezTo>
                                        <a:pt x="3644705" y="1471461"/>
                                        <a:pt x="3193804" y="2272038"/>
                                        <a:pt x="2269772" y="2526176"/>
                                      </a:cubicBezTo>
                                    </a:path>
                                  </a:pathLst>
                                </a:custGeom>
                                <a:noFill/>
                                <a:ln w="9525" cap="flat" cmpd="sng" algn="ctr">
                                  <a:solidFill>
                                    <a:srgbClr val="000000"/>
                                  </a:solidFill>
                                  <a:prstDash val="solid"/>
                                  <a:round/>
                                  <a:headEnd type="triangle" w="med" len="med"/>
                                  <a:tailEnd type="triangle" w="med" len="med"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 rot="0" vert="horz" wrap="square" lIns="91440" tIns="45720" rIns="91440" bIns="45720" anchor="ctr" anchorCtr="0" upright="1">
                                  <a:noAutofit/>
                                </a:bodyPr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28" name="Группа 2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4972777" y="4303360"/>
                              <a:ext cx="1197610" cy="1043305"/>
                              <a:chOff x="410302" y="1141060"/>
                              <a:chExt cx="1197610" cy="1043305"/>
                            </a:xfrm>
                          </p:grpSpPr>
                          <p:sp>
                            <p:nvSpPr>
                              <p:cNvPr id="39" name="Овал 3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53962" y="1141060"/>
                                <a:ext cx="1069340" cy="1043305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 algn="ctr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rot="0" vert="horz" wrap="square" lIns="91440" tIns="45720" rIns="91440" bIns="45720" anchor="ctr" anchorCtr="0" upright="1">
                                <a:noAutofit/>
                              </a:bodyPr>
                              <a:lstStyle/>
                              <a:p>
                                <a:pPr algn="ctr">
                                  <a:lnSpc>
                                    <a:spcPct val="115000"/>
                                  </a:lnSpc>
                                  <a:spcAft>
                                    <a:spcPts val="0"/>
                                  </a:spcAft>
                                </a:pPr>
                                <a:r>
                                  <a:rPr lang="ru-RU" sz="1400" b="1">
                                    <a:effectLst/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a:t> </a:t>
                                </a:r>
                                <a:endParaRPr lang="ru-RU" sz="1100">
                                  <a:effectLst/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0" name="Поле 8"/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10302" y="1294850"/>
                                <a:ext cx="1197610" cy="775970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6350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rot="0" vert="horz" wrap="square" lIns="91440" tIns="45720" rIns="91440" bIns="45720" anchor="t" anchorCtr="0" upright="1">
                                <a:noAutofit/>
                              </a:bodyPr>
                              <a:lstStyle/>
                              <a:p>
                                <a:pPr algn="ctr">
                                  <a:lnSpc>
                                    <a:spcPct val="115000"/>
                                  </a:lnSpc>
                                  <a:spcAft>
                                    <a:spcPts val="0"/>
                                  </a:spcAft>
                                </a:pPr>
                                <a:r>
                                  <a:rPr lang="ru-RU" sz="2400" b="1" spc="30" dirty="0">
                                    <a:effectLst/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a:t>Модель</a:t>
                                </a:r>
                                <a:r>
                                  <a:rPr lang="ru-RU" sz="1400" b="1" spc="30" dirty="0">
                                    <a:effectLst/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a:t> </a:t>
                                </a:r>
                                <a:r>
                                  <a:rPr lang="ru-RU" sz="1400" spc="30" dirty="0" smtClean="0">
                                    <a:effectLst/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a:t> </a:t>
                                </a:r>
                                <a:endParaRPr lang="ru-RU" sz="1100" dirty="0">
                                  <a:effectLst/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endParaRPr>
                              </a:p>
                              <a:p>
                                <a:pPr algn="ctr">
                                  <a:lnSpc>
                                    <a:spcPct val="115000"/>
                                  </a:lnSpc>
                                  <a:spcAft>
                                    <a:spcPts val="0"/>
                                  </a:spcAft>
                                </a:pPr>
                                <a:r>
                                  <a:rPr lang="ru-RU" sz="2400" b="1" spc="30" dirty="0">
                                    <a:effectLst/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a:t>схема</a:t>
                                </a:r>
                                <a:r>
                                  <a:rPr lang="ru-RU" sz="1400" b="1" dirty="0">
                                    <a:effectLst/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a:t> </a:t>
                                </a:r>
                                <a:endParaRPr lang="ru-RU" sz="1100" dirty="0">
                                  <a:effectLst/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endParaRPr>
                              </a:p>
                              <a:p>
                                <a:pPr algn="ctr">
                                  <a:lnSpc>
                                    <a:spcPct val="115000"/>
                                  </a:lnSpc>
                                  <a:spcAft>
                                    <a:spcPts val="0"/>
                                  </a:spcAft>
                                </a:pPr>
                                <a:r>
                                  <a:rPr lang="ru-RU" sz="1400" b="1" dirty="0">
                                    <a:effectLst/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a:t> </a:t>
                                </a:r>
                                <a:endParaRPr lang="ru-RU" sz="1100" dirty="0">
                                  <a:effectLst/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29" name="Группа 28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4868004" y="-500337"/>
                              <a:ext cx="1197610" cy="1043305"/>
                              <a:chOff x="229329" y="-567012"/>
                              <a:chExt cx="1197610" cy="1043305"/>
                            </a:xfrm>
                          </p:grpSpPr>
                          <p:sp>
                            <p:nvSpPr>
                              <p:cNvPr id="37" name="Овал 3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34104" y="-567012"/>
                                <a:ext cx="1069340" cy="1043305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 algn="ctr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rot="0" vert="horz" wrap="square" lIns="91440" tIns="45720" rIns="91440" bIns="45720" anchor="ctr" anchorCtr="0" upright="1">
                                <a:noAutofit/>
                              </a:bodyPr>
                              <a:lstStyle/>
                              <a:p>
                                <a:pPr algn="ctr">
                                  <a:lnSpc>
                                    <a:spcPct val="115000"/>
                                  </a:lnSpc>
                                  <a:spcAft>
                                    <a:spcPts val="0"/>
                                  </a:spcAft>
                                </a:pPr>
                                <a:r>
                                  <a:rPr lang="ru-RU" sz="1400" b="1">
                                    <a:effectLst/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a:t> </a:t>
                                </a:r>
                                <a:endParaRPr lang="ru-RU" sz="1100">
                                  <a:effectLst/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38" name="Поле 22"/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29329" y="-224112"/>
                                <a:ext cx="1197610" cy="44767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6350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rot="0" vert="horz" wrap="square" lIns="91440" tIns="45720" rIns="91440" bIns="45720" anchor="t" anchorCtr="0" upright="1">
                                <a:noAutofit/>
                              </a:bodyPr>
                              <a:lstStyle/>
                              <a:p>
                                <a:pPr algn="ctr">
                                  <a:lnSpc>
                                    <a:spcPct val="115000"/>
                                  </a:lnSpc>
                                  <a:spcAft>
                                    <a:spcPts val="0"/>
                                  </a:spcAft>
                                </a:pPr>
                                <a:r>
                                  <a:rPr lang="ru-RU" sz="2400" b="1" dirty="0">
                                    <a:effectLst/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a:t>Задача </a:t>
                                </a:r>
                                <a:endParaRPr lang="ru-RU" sz="2400" dirty="0">
                                  <a:effectLst/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endParaRPr>
                              </a:p>
                              <a:p>
                                <a:pPr algn="ctr">
                                  <a:lnSpc>
                                    <a:spcPct val="115000"/>
                                  </a:lnSpc>
                                  <a:spcAft>
                                    <a:spcPts val="0"/>
                                  </a:spcAft>
                                </a:pPr>
                                <a:r>
                                  <a:rPr lang="ru-RU" sz="1400" b="1" dirty="0">
                                    <a:effectLst/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a:t> </a:t>
                                </a:r>
                                <a:endParaRPr lang="ru-RU" sz="1100" dirty="0">
                                  <a:effectLst/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30" name="Группа 29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-506923" y="4292072"/>
                              <a:ext cx="1197610" cy="1043305"/>
                              <a:chOff x="-564073" y="1139297"/>
                              <a:chExt cx="1197610" cy="1043305"/>
                            </a:xfrm>
                          </p:grpSpPr>
                          <p:sp>
                            <p:nvSpPr>
                              <p:cNvPr id="35" name="Овал 3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-497399" y="1139297"/>
                                <a:ext cx="1069340" cy="1043305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 algn="ctr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rot="0" vert="horz" wrap="square" lIns="91440" tIns="45720" rIns="91440" bIns="45720" anchor="ctr" anchorCtr="0" upright="1">
                                <a:noAutofit/>
                              </a:bodyPr>
                              <a:lstStyle/>
                              <a:p>
                                <a:pPr algn="ctr">
                                  <a:lnSpc>
                                    <a:spcPct val="115000"/>
                                  </a:lnSpc>
                                  <a:spcAft>
                                    <a:spcPts val="0"/>
                                  </a:spcAft>
                                </a:pPr>
                                <a:r>
                                  <a:rPr lang="ru-RU" sz="1400" b="1">
                                    <a:effectLst/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a:t> </a:t>
                                </a:r>
                                <a:endParaRPr lang="ru-RU" sz="1100">
                                  <a:effectLst/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36" name="Поле 35"/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-564073" y="1310063"/>
                                <a:ext cx="1197610" cy="619809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6350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rot="0" vert="horz" wrap="square" lIns="91440" tIns="45720" rIns="91440" bIns="45720" anchor="t" anchorCtr="0" upright="1">
                                <a:noAutofit/>
                              </a:bodyPr>
                              <a:lstStyle/>
                              <a:p>
                                <a:pPr algn="ctr">
                                  <a:lnSpc>
                                    <a:spcPct val="115000"/>
                                  </a:lnSpc>
                                  <a:spcAft>
                                    <a:spcPts val="0"/>
                                  </a:spcAft>
                                </a:pPr>
                                <a:r>
                                  <a:rPr lang="ru-RU" sz="2400" b="1" spc="20" dirty="0" smtClean="0">
                                    <a:effectLst/>
                                    <a:latin typeface="Times New Roman Полужирный" panose="020208030705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a:t>Проблема </a:t>
                                </a:r>
                                <a:endParaRPr lang="ru-RU" sz="2400" dirty="0">
                                  <a:effectLst/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endParaRPr>
                              </a:p>
                              <a:p>
                                <a:pPr algn="ctr">
                                  <a:lnSpc>
                                    <a:spcPct val="115000"/>
                                  </a:lnSpc>
                                  <a:spcAft>
                                    <a:spcPts val="0"/>
                                  </a:spcAft>
                                </a:pPr>
                                <a:r>
                                  <a:rPr lang="ru-RU" sz="1400" b="1" dirty="0">
                                    <a:effectLst/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a:t> </a:t>
                                </a:r>
                                <a:endParaRPr lang="ru-RU" sz="1100" dirty="0">
                                  <a:effectLst/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31" name="Группа 30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-509274" y="-482423"/>
                              <a:ext cx="1197610" cy="1043305"/>
                              <a:chOff x="-509274" y="-549098"/>
                              <a:chExt cx="1197610" cy="1043305"/>
                            </a:xfrm>
                          </p:grpSpPr>
                          <p:sp>
                            <p:nvSpPr>
                              <p:cNvPr id="33" name="Овал 3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-440251" y="-549098"/>
                                <a:ext cx="1069340" cy="1043305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 algn="ctr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rot="0" vert="horz" wrap="square" lIns="91440" tIns="45720" rIns="91440" bIns="45720" anchor="ctr" anchorCtr="0" upright="1">
                                <a:noAutofit/>
                              </a:bodyPr>
                              <a:lstStyle/>
                              <a:p>
                                <a:pPr algn="ctr">
                                  <a:lnSpc>
                                    <a:spcPct val="115000"/>
                                  </a:lnSpc>
                                  <a:spcAft>
                                    <a:spcPts val="0"/>
                                  </a:spcAft>
                                </a:pPr>
                                <a:r>
                                  <a:rPr lang="ru-RU" sz="1400" b="1">
                                    <a:effectLst/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a:t> </a:t>
                                </a:r>
                                <a:endParaRPr lang="ru-RU" sz="1100">
                                  <a:effectLst/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34" name="Поле 38"/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-509274" y="-283799"/>
                                <a:ext cx="1197610" cy="44767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6350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rot="0" vert="horz" wrap="square" lIns="91440" tIns="45720" rIns="91440" bIns="45720" anchor="t" anchorCtr="0" upright="1">
                                <a:noAutofit/>
                              </a:bodyPr>
                              <a:lstStyle/>
                              <a:p>
                                <a:pPr algn="ctr">
                                  <a:lnSpc>
                                    <a:spcPct val="115000"/>
                                  </a:lnSpc>
                                  <a:spcAft>
                                    <a:spcPts val="0"/>
                                  </a:spcAft>
                                </a:pPr>
                                <a:r>
                                  <a:rPr lang="ru-RU" sz="2400" b="1" spc="40" dirty="0">
                                    <a:solidFill>
                                      <a:srgbClr val="FF0000"/>
                                    </a:solidFill>
                                    <a:effectLst/>
                                    <a:latin typeface="Times New Roman Полужирный" panose="020208030705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a:t>Вопрос</a:t>
                                </a:r>
                                <a:r>
                                  <a:rPr lang="ru-RU" sz="1400" b="1" spc="40" dirty="0">
                                    <a:effectLst/>
                                    <a:latin typeface="Times New Roman Полужирный" panose="020208030705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a:t> </a:t>
                                </a:r>
                                <a:endParaRPr lang="ru-RU" sz="1100" dirty="0">
                                  <a:effectLst/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endParaRPr>
                              </a:p>
                              <a:p>
                                <a:pPr algn="ctr">
                                  <a:lnSpc>
                                    <a:spcPct val="115000"/>
                                  </a:lnSpc>
                                  <a:spcAft>
                                    <a:spcPts val="0"/>
                                  </a:spcAft>
                                </a:pPr>
                                <a:r>
                                  <a:rPr lang="ru-RU" sz="1400" b="1" dirty="0">
                                    <a:effectLst/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a:t> </a:t>
                                </a:r>
                                <a:endParaRPr lang="ru-RU" sz="1100" dirty="0">
                                  <a:effectLst/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32" name="Овал 31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348035" y="2919823"/>
                              <a:ext cx="1121326" cy="726508"/>
                            </a:xfrm>
                            <a:prstGeom prst="ellipse">
                              <a:avLst/>
                            </a:prstGeom>
                            <a:solidFill>
                              <a:srgbClr val="FFFFFF"/>
                            </a:solidFill>
                            <a:ln w="9525" algn="ctr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rot="0" vert="horz" wrap="square" lIns="91440" tIns="45720" rIns="91440" bIns="45720" anchor="ctr" anchorCtr="0" upright="1">
                              <a:noAutofit/>
                            </a:bodyPr>
                            <a:lstStyle/>
                            <a:p>
                              <a:pPr algn="r">
                                <a:lnSpc>
                                  <a:spcPct val="115000"/>
                                </a:lnSpc>
                                <a:spcAft>
                                  <a:spcPts val="0"/>
                                </a:spcAft>
                              </a:pPr>
                              <a:r>
                                <a:rPr lang="ru-RU" sz="1400" b="1">
                                  <a:effectLst/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a:t> </a:t>
                              </a:r>
                              <a:endParaRPr lang="ru-RU" sz="1100">
                                <a:effectLst/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6" name="Поле 31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348192" y="2906898"/>
                            <a:ext cx="1197609" cy="7390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635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pPr algn="ctr">
                              <a:lnSpc>
                                <a:spcPct val="115000"/>
                              </a:lnSpc>
                              <a:spcAft>
                                <a:spcPts val="0"/>
                              </a:spcAft>
                            </a:pPr>
                            <a:r>
                              <a:rPr lang="ru-RU" sz="1300" b="1" spc="20" dirty="0">
                                <a:effectLst/>
                                <a:latin typeface="Times New Roman" panose="020206030504050203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Теория</a:t>
                            </a:r>
                            <a:r>
                              <a:rPr lang="ru-RU" sz="1300" spc="20" dirty="0">
                                <a:effectLst/>
                                <a:latin typeface="Times New Roman" panose="020206030504050203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,</a:t>
                            </a:r>
                            <a:r>
                              <a:rPr lang="ru-RU" sz="1300" b="1" spc="20" dirty="0">
                                <a:effectLst/>
                                <a:latin typeface="Times New Roman" panose="020206030504050203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 </a:t>
                            </a:r>
                            <a:r>
                              <a:rPr lang="ru-RU" sz="1300" spc="20" dirty="0">
                                <a:effectLst/>
                                <a:latin typeface="Times New Roman" panose="020206030504050203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 </a:t>
                            </a:r>
                            <a:r>
                              <a:rPr lang="ru-RU" sz="1300" b="1" spc="20" dirty="0">
                                <a:effectLst/>
                                <a:latin typeface="Times New Roman" panose="020206030504050203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  </a:t>
                            </a:r>
                            <a:r>
                              <a:rPr lang="ru-RU" sz="1300" b="1" spc="20" dirty="0" smtClean="0">
                                <a:effectLst/>
                                <a:latin typeface="Times New Roman" panose="020206030504050203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 </a:t>
                            </a:r>
                            <a:r>
                              <a:rPr lang="ru-RU" sz="1300" b="1" spc="20" dirty="0">
                                <a:effectLst/>
                                <a:latin typeface="Times New Roman" panose="020206030504050203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концепция</a:t>
                            </a:r>
                            <a:endParaRPr lang="ru-RU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endParaRPr>
                          </a:p>
                          <a:p>
                            <a:pPr algn="ctr">
                              <a:lnSpc>
                                <a:spcPct val="115000"/>
                              </a:lnSpc>
                              <a:spcAft>
                                <a:spcPts val="0"/>
                              </a:spcAft>
                            </a:pPr>
                            <a:r>
                              <a:rPr lang="ru-RU" sz="1400" b="1" dirty="0">
                                <a:effectLst/>
                                <a:latin typeface="Times New Roman" panose="020206030504050203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 </a:t>
                            </a:r>
                            <a:endParaRPr lang="ru-RU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23" name="Дуга 73"/>
                        <p:cNvSpPr>
                          <a:spLocks/>
                        </p:cNvSpPr>
                        <p:nvPr/>
                      </p:nvSpPr>
                      <p:spPr bwMode="auto">
                        <a:xfrm rot="6971905" flipV="1">
                          <a:off x="4243544" y="644525"/>
                          <a:ext cx="1699777" cy="928511"/>
                        </a:xfrm>
                        <a:custGeom>
                          <a:avLst/>
                          <a:gdLst>
                            <a:gd name="T0" fmla="*/ 8961 w 1699777"/>
                            <a:gd name="T1" fmla="*/ 397016 h 928511"/>
                            <a:gd name="T2" fmla="*/ 829105 w 1699777"/>
                            <a:gd name="T3" fmla="*/ 138 h 928511"/>
                            <a:gd name="T4" fmla="*/ 1660996 w 1699777"/>
                            <a:gd name="T5" fmla="*/ 325613 h 928511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1699777" h="928511" stroke="0">
                              <a:moveTo>
                                <a:pt x="8961" y="397016"/>
                              </a:moveTo>
                              <a:cubicBezTo>
                                <a:pt x="68916" y="173270"/>
                                <a:pt x="415264" y="5668"/>
                                <a:pt x="829105" y="138"/>
                              </a:cubicBezTo>
                              <a:cubicBezTo>
                                <a:pt x="1208292" y="-4929"/>
                                <a:pt x="1547725" y="127873"/>
                                <a:pt x="1660996" y="325613"/>
                              </a:cubicBezTo>
                              <a:lnTo>
                                <a:pt x="849889" y="464256"/>
                              </a:lnTo>
                              <a:lnTo>
                                <a:pt x="8961" y="397016"/>
                              </a:lnTo>
                              <a:close/>
                            </a:path>
                            <a:path w="1699777" h="928511" fill="none">
                              <a:moveTo>
                                <a:pt x="8961" y="397016"/>
                              </a:moveTo>
                              <a:cubicBezTo>
                                <a:pt x="68916" y="173270"/>
                                <a:pt x="415264" y="5668"/>
                                <a:pt x="829105" y="138"/>
                              </a:cubicBezTo>
                              <a:cubicBezTo>
                                <a:pt x="1208292" y="-4929"/>
                                <a:pt x="1547725" y="127873"/>
                                <a:pt x="1660996" y="325613"/>
                              </a:cubicBezTo>
                            </a:path>
                          </a:pathLst>
                        </a:custGeom>
                        <a:noFill/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triangle" w="med" len="med"/>
                          <a:tailEnd type="triangl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ctr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4" name="Дуга 71"/>
                        <p:cNvSpPr>
                          <a:spLocks/>
                        </p:cNvSpPr>
                        <p:nvPr/>
                      </p:nvSpPr>
                      <p:spPr bwMode="auto">
                        <a:xfrm rot="3577019" flipV="1">
                          <a:off x="169066" y="837565"/>
                          <a:ext cx="1696202" cy="850819"/>
                        </a:xfrm>
                        <a:custGeom>
                          <a:avLst/>
                          <a:gdLst>
                            <a:gd name="T0" fmla="*/ 10574 w 1696202"/>
                            <a:gd name="T1" fmla="*/ 358442 h 850819"/>
                            <a:gd name="T2" fmla="*/ 844836 w 1696202"/>
                            <a:gd name="T3" fmla="*/ 2 h 850819"/>
                            <a:gd name="T4" fmla="*/ 1681259 w 1696202"/>
                            <a:gd name="T5" fmla="*/ 345904 h 850819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1696202" h="850819" stroke="0">
                              <a:moveTo>
                                <a:pt x="10574" y="358442"/>
                              </a:moveTo>
                              <a:cubicBezTo>
                                <a:pt x="76000" y="152566"/>
                                <a:pt x="429220" y="805"/>
                                <a:pt x="844836" y="2"/>
                              </a:cubicBezTo>
                              <a:cubicBezTo>
                                <a:pt x="1253336" y="-787"/>
                                <a:pt x="1604914" y="144608"/>
                                <a:pt x="1681259" y="345904"/>
                              </a:cubicBezTo>
                              <a:lnTo>
                                <a:pt x="848101" y="425410"/>
                              </a:lnTo>
                              <a:lnTo>
                                <a:pt x="10574" y="358442"/>
                              </a:lnTo>
                              <a:close/>
                            </a:path>
                            <a:path w="1696202" h="850819" fill="none">
                              <a:moveTo>
                                <a:pt x="10574" y="358442"/>
                              </a:moveTo>
                              <a:cubicBezTo>
                                <a:pt x="76000" y="152566"/>
                                <a:pt x="429220" y="805"/>
                                <a:pt x="844836" y="2"/>
                              </a:cubicBezTo>
                              <a:cubicBezTo>
                                <a:pt x="1253336" y="-787"/>
                                <a:pt x="1604914" y="144608"/>
                                <a:pt x="1681259" y="345904"/>
                              </a:cubicBezTo>
                            </a:path>
                          </a:pathLst>
                        </a:custGeom>
                        <a:noFill/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triangle" w="med" len="med"/>
                          <a:tailEnd type="triangl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ctr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</p:grpSp>
              <p:sp>
                <p:nvSpPr>
                  <p:cNvPr id="17" name="Дуга 114"/>
                  <p:cNvSpPr>
                    <a:spLocks/>
                  </p:cNvSpPr>
                  <p:nvPr/>
                </p:nvSpPr>
                <p:spPr bwMode="auto">
                  <a:xfrm rot="10214050">
                    <a:off x="1638364" y="607501"/>
                    <a:ext cx="2292985" cy="1208405"/>
                  </a:xfrm>
                  <a:custGeom>
                    <a:avLst/>
                    <a:gdLst>
                      <a:gd name="T0" fmla="*/ 1146492 w 2292985"/>
                      <a:gd name="T1" fmla="*/ 0 h 1208405"/>
                      <a:gd name="T2" fmla="*/ 2284214 w 2292985"/>
                      <a:gd name="T3" fmla="*/ 529610 h 1208405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2292985" h="1208405" stroke="0">
                        <a:moveTo>
                          <a:pt x="1146492" y="0"/>
                        </a:moveTo>
                        <a:cubicBezTo>
                          <a:pt x="1724950" y="0"/>
                          <a:pt x="2212800" y="227095"/>
                          <a:pt x="2284214" y="529610"/>
                        </a:cubicBezTo>
                        <a:lnTo>
                          <a:pt x="1146493" y="604203"/>
                        </a:lnTo>
                        <a:cubicBezTo>
                          <a:pt x="1146493" y="402802"/>
                          <a:pt x="1146492" y="201401"/>
                          <a:pt x="1146492" y="0"/>
                        </a:cubicBezTo>
                        <a:close/>
                      </a:path>
                      <a:path w="2292985" h="1208405" fill="none">
                        <a:moveTo>
                          <a:pt x="1146492" y="0"/>
                        </a:moveTo>
                        <a:cubicBezTo>
                          <a:pt x="1724950" y="0"/>
                          <a:pt x="2212800" y="227095"/>
                          <a:pt x="2284214" y="529610"/>
                        </a:cubicBezTo>
                      </a:path>
                    </a:pathLst>
                  </a:custGeom>
                  <a:noFill/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triangle" w="med" len="med"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3" name="Группа 12"/>
                <p:cNvGrpSpPr>
                  <a:grpSpLocks/>
                </p:cNvGrpSpPr>
                <p:nvPr/>
              </p:nvGrpSpPr>
              <p:grpSpPr bwMode="auto">
                <a:xfrm>
                  <a:off x="3966151" y="747950"/>
                  <a:ext cx="1163955" cy="566681"/>
                  <a:chOff x="-207" y="-35821"/>
                  <a:chExt cx="1163955" cy="566681"/>
                </a:xfrm>
              </p:grpSpPr>
              <p:sp>
                <p:nvSpPr>
                  <p:cNvPr id="14" name="Овал 13"/>
                  <p:cNvSpPr>
                    <a:spLocks noChangeArrowheads="1"/>
                  </p:cNvSpPr>
                  <p:nvPr/>
                </p:nvSpPr>
                <p:spPr bwMode="auto">
                  <a:xfrm>
                    <a:off x="95002" y="0"/>
                    <a:ext cx="977900" cy="53086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pPr algn="ctr">
                      <a:lnSpc>
                        <a:spcPct val="115000"/>
                      </a:lnSpc>
                      <a:spcAft>
                        <a:spcPts val="0"/>
                      </a:spcAft>
                    </a:pPr>
                    <a:r>
                      <a: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 </a:t>
                    </a:r>
                    <a:endParaRPr lang="ru-RU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" name="Поле 9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207" y="-35821"/>
                    <a:ext cx="1163955" cy="55957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 algn="ctr">
                      <a:lnSpc>
                        <a:spcPct val="115000"/>
                      </a:lnSpc>
                      <a:spcAft>
                        <a:spcPts val="0"/>
                      </a:spcAft>
                    </a:pPr>
                    <a:endParaRPr lang="ru-RU" sz="1100" b="1" spc="20" dirty="0" smtClean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algn="ctr">
                      <a:lnSpc>
                        <a:spcPct val="115000"/>
                      </a:lnSpc>
                      <a:spcAft>
                        <a:spcPts val="0"/>
                      </a:spcAft>
                    </a:pPr>
                    <a:r>
                      <a:rPr lang="ru-RU" sz="1400" b="1" spc="2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Технология</a:t>
                    </a:r>
                    <a:r>
                      <a:rPr lang="ru-RU" sz="1400" b="1" spc="20" dirty="0" smtClean="0">
                        <a:effectLst/>
                        <a:latin typeface="Times New Roman Полужирный" panose="0202080307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</a:t>
                    </a:r>
                    <a:endParaRPr lang="ru-RU" sz="11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algn="ctr">
                      <a:lnSpc>
                        <a:spcPct val="115000"/>
                      </a:lnSpc>
                      <a:spcAft>
                        <a:spcPts val="0"/>
                      </a:spcAft>
                    </a:pPr>
                    <a:r>
                      <a: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 </a:t>
                    </a:r>
                    <a:endParaRPr lang="ru-RU" sz="11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cxnSp>
            <p:nvCxnSpPr>
              <p:cNvPr id="11" name="Прямая со стрелкой 10"/>
              <p:cNvCxnSpPr>
                <a:cxnSpLocks noChangeShapeType="1"/>
              </p:cNvCxnSpPr>
              <p:nvPr/>
            </p:nvCxnSpPr>
            <p:spPr bwMode="auto">
              <a:xfrm>
                <a:off x="3123210" y="3942608"/>
                <a:ext cx="0" cy="421005"/>
              </a:xfrm>
              <a:prstGeom prst="straightConnector1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6" name="Прямая со стрелкой 5"/>
            <p:cNvCxnSpPr/>
            <p:nvPr/>
          </p:nvCxnSpPr>
          <p:spPr>
            <a:xfrm>
              <a:off x="859809" y="4913194"/>
              <a:ext cx="389826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 стрелкой 6"/>
            <p:cNvCxnSpPr/>
            <p:nvPr/>
          </p:nvCxnSpPr>
          <p:spPr>
            <a:xfrm>
              <a:off x="955343" y="368489"/>
              <a:ext cx="3696961" cy="7592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/>
            <p:cNvCxnSpPr/>
            <p:nvPr/>
          </p:nvCxnSpPr>
          <p:spPr>
            <a:xfrm>
              <a:off x="395785" y="914400"/>
              <a:ext cx="30480" cy="3234055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/>
            <p:cNvCxnSpPr/>
            <p:nvPr/>
          </p:nvCxnSpPr>
          <p:spPr>
            <a:xfrm>
              <a:off x="5145206" y="900752"/>
              <a:ext cx="30480" cy="3234055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365449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116" y="147783"/>
            <a:ext cx="8596668" cy="1320800"/>
          </a:xfrm>
        </p:spPr>
        <p:txBody>
          <a:bodyPr/>
          <a:lstStyle/>
          <a:p>
            <a:r>
              <a:rPr lang="ru-RU" b="1" dirty="0"/>
              <a:t>Технико-технологические</a:t>
            </a:r>
            <a:r>
              <a:rPr lang="ru-RU" dirty="0"/>
              <a:t> (политехнические) компетентности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468582"/>
            <a:ext cx="9755139" cy="5181599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9900"/>
                </a:solidFill>
              </a:rPr>
              <a:t>Техническая</a:t>
            </a:r>
            <a:r>
              <a:rPr lang="ru-RU" sz="2800" dirty="0" smtClean="0"/>
              <a:t> </a:t>
            </a:r>
            <a:r>
              <a:rPr lang="ru-RU" sz="2800" dirty="0"/>
              <a:t>компетентность охватывает фундаментальные знания, лежащие в основе функционирования и эксплуатации технических устройств (машин, механизмов, аппаратуры, инструментов) и готовность их использовать в повседневной и будущей профессиональной деятельности</a:t>
            </a:r>
            <a:r>
              <a:rPr lang="ru-RU" sz="2800" dirty="0" smtClean="0"/>
              <a:t>.</a:t>
            </a:r>
          </a:p>
          <a:p>
            <a:pPr marL="0" indent="0">
              <a:buNone/>
            </a:pPr>
            <a:endParaRPr lang="ru-RU" sz="2800" dirty="0" smtClean="0"/>
          </a:p>
          <a:p>
            <a:r>
              <a:rPr lang="ru-RU" sz="2800" dirty="0">
                <a:solidFill>
                  <a:srgbClr val="009900"/>
                </a:solidFill>
              </a:rPr>
              <a:t>Технологическая</a:t>
            </a:r>
            <a:r>
              <a:rPr lang="ru-RU" sz="2800" dirty="0"/>
              <a:t> компетентность </a:t>
            </a:r>
            <a:r>
              <a:rPr lang="ru-RU" sz="2800" dirty="0" smtClean="0"/>
              <a:t>связана с </a:t>
            </a:r>
            <a:r>
              <a:rPr lang="ru-RU" sz="2800" dirty="0"/>
              <a:t>представлениями о технологии как науке о производстве</a:t>
            </a:r>
          </a:p>
        </p:txBody>
      </p:sp>
    </p:spTree>
    <p:extLst>
      <p:ext uri="{BB962C8B-B14F-4D97-AF65-F5344CB8AC3E}">
        <p14:creationId xmlns:p14="http://schemas.microsoft.com/office/powerpoint/2010/main" val="37156983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Гносеологические</a:t>
            </a:r>
            <a:r>
              <a:rPr lang="ru-RU" dirty="0"/>
              <a:t> компетентности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– компетентности, связанные с</a:t>
            </a:r>
            <a:r>
              <a:rPr lang="ru-RU" sz="2400" dirty="0"/>
              <a:t> </a:t>
            </a:r>
            <a:r>
              <a:rPr lang="ru-RU" sz="2400" dirty="0" smtClean="0"/>
              <a:t>использованием универсальных </a:t>
            </a:r>
            <a:r>
              <a:rPr lang="ru-RU" sz="2400" dirty="0"/>
              <a:t>средства познания для освоения опыта человечества, зафиксированного в содержании образования:</a:t>
            </a:r>
          </a:p>
          <a:p>
            <a:r>
              <a:rPr lang="ru-RU" sz="2400" dirty="0" smtClean="0"/>
              <a:t>умение </a:t>
            </a:r>
            <a:r>
              <a:rPr lang="ru-RU" sz="2400" dirty="0"/>
              <a:t>работать с </a:t>
            </a:r>
            <a:r>
              <a:rPr lang="ru-RU" sz="2400" dirty="0" smtClean="0"/>
              <a:t>вопросом,</a:t>
            </a:r>
            <a:endParaRPr lang="ru-RU" sz="2400" dirty="0"/>
          </a:p>
          <a:p>
            <a:r>
              <a:rPr lang="ru-RU" sz="2400" dirty="0" smtClean="0"/>
              <a:t>умение </a:t>
            </a:r>
            <a:r>
              <a:rPr lang="ru-RU" sz="2400" dirty="0"/>
              <a:t>работать с </a:t>
            </a:r>
            <a:r>
              <a:rPr lang="ru-RU" sz="2400" dirty="0" smtClean="0"/>
              <a:t>задачей,</a:t>
            </a:r>
            <a:endParaRPr lang="ru-RU" sz="2400" dirty="0"/>
          </a:p>
          <a:p>
            <a:r>
              <a:rPr lang="ru-RU" sz="2400" dirty="0" smtClean="0"/>
              <a:t>умение </a:t>
            </a:r>
            <a:r>
              <a:rPr lang="ru-RU" sz="2400" dirty="0"/>
              <a:t>работать с </a:t>
            </a:r>
            <a:r>
              <a:rPr lang="ru-RU" sz="2400" dirty="0" smtClean="0"/>
              <a:t>проблемой,</a:t>
            </a:r>
          </a:p>
          <a:p>
            <a:r>
              <a:rPr lang="ru-RU" sz="2400" dirty="0" smtClean="0"/>
              <a:t>умение </a:t>
            </a:r>
            <a:r>
              <a:rPr lang="ru-RU" sz="2400" dirty="0"/>
              <a:t>работать со схемами и </a:t>
            </a:r>
            <a:r>
              <a:rPr lang="ru-RU" sz="2400" dirty="0" smtClean="0"/>
              <a:t>моделями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566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498" y="90728"/>
            <a:ext cx="11492541" cy="662666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FF0000"/>
                </a:solidFill>
              </a:rPr>
              <a:t>Метапредметность</a:t>
            </a:r>
            <a:r>
              <a:rPr lang="ru-RU" b="1" dirty="0">
                <a:solidFill>
                  <a:srgbClr val="FF0000"/>
                </a:solidFill>
              </a:rPr>
              <a:t> – ответ на вызов времени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1026" name="Picture 2" descr="Картинки по запросу картинка борхес библиоте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422" y="2096525"/>
            <a:ext cx="3613578" cy="356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164602" y="1543549"/>
            <a:ext cx="4046028" cy="584775"/>
          </a:xfrm>
          <a:prstGeom prst="rect">
            <a:avLst/>
          </a:prstGeom>
          <a:solidFill>
            <a:srgbClr val="BCBA7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 b="1" dirty="0" smtClean="0">
                <a:solidFill>
                  <a:srgbClr val="FF0000"/>
                </a:solidFill>
                <a:latin typeface="Corbel" panose="020B0503020204020204" pitchFamily="34" charset="0"/>
              </a:rPr>
              <a:t>Информатизация</a:t>
            </a:r>
            <a:endParaRPr lang="ru-RU" altLang="ru-RU" sz="3200" b="1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87750" y="5571583"/>
            <a:ext cx="2633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Вавилонская библиотека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 rot="16200000">
            <a:off x="4252195" y="694119"/>
            <a:ext cx="498764" cy="5818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4804303" y="579226"/>
            <a:ext cx="7174112" cy="830997"/>
          </a:xfrm>
          <a:prstGeom prst="rect">
            <a:avLst/>
          </a:prstGeom>
          <a:solidFill>
            <a:srgbClr val="BCBA7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Банк данных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превышает возможность человека переработать и превратить их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4825846" y="1602959"/>
            <a:ext cx="7174112" cy="461665"/>
          </a:xfrm>
          <a:prstGeom prst="rect">
            <a:avLst/>
          </a:prstGeom>
          <a:solidFill>
            <a:srgbClr val="BCBA7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умений работать с базами данных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4825846" y="2229075"/>
            <a:ext cx="3137717" cy="830997"/>
          </a:xfrm>
          <a:prstGeom prst="rect">
            <a:avLst/>
          </a:prstGeom>
          <a:solidFill>
            <a:srgbClr val="BCBA7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Компьютеризация всех сфер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 rot="16200000">
            <a:off x="4268856" y="1561396"/>
            <a:ext cx="498764" cy="5818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6200000">
            <a:off x="4285519" y="2367486"/>
            <a:ext cx="498764" cy="5818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159218" y="3260850"/>
            <a:ext cx="8253684" cy="523220"/>
          </a:xfrm>
          <a:prstGeom prst="rect">
            <a:avLst/>
          </a:prstGeom>
          <a:solidFill>
            <a:srgbClr val="BCBA7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 b="1" dirty="0">
                <a:solidFill>
                  <a:srgbClr val="FF0000"/>
                </a:solidFill>
                <a:latin typeface="Corbel" panose="020B0503020204020204" pitchFamily="34" charset="0"/>
              </a:rPr>
              <a:t>Интеллектуализация </a:t>
            </a:r>
            <a:r>
              <a:rPr lang="ru-RU" sz="2800" b="1" dirty="0" smtClean="0">
                <a:solidFill>
                  <a:srgbClr val="FF0000"/>
                </a:solidFill>
                <a:latin typeface="Corbel" panose="020B0503020204020204" pitchFamily="34" charset="0"/>
              </a:rPr>
              <a:t>производства и жизни</a:t>
            </a:r>
            <a:endParaRPr lang="ru-RU" sz="2800" b="1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164600" y="5480206"/>
            <a:ext cx="2767284" cy="584775"/>
          </a:xfrm>
          <a:prstGeom prst="rect">
            <a:avLst/>
          </a:prstGeom>
          <a:solidFill>
            <a:srgbClr val="BCBA7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 b="1" dirty="0" smtClean="0">
                <a:solidFill>
                  <a:srgbClr val="FF0000"/>
                </a:solidFill>
                <a:latin typeface="Corbel" panose="020B0503020204020204" pitchFamily="34" charset="0"/>
              </a:rPr>
              <a:t>Скорость</a:t>
            </a:r>
            <a:endParaRPr lang="ru-RU" altLang="ru-RU" sz="3200" b="1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b="55401"/>
          <a:stretch/>
        </p:blipFill>
        <p:spPr>
          <a:xfrm>
            <a:off x="126498" y="4388355"/>
            <a:ext cx="7143750" cy="1108756"/>
          </a:xfrm>
          <a:prstGeom prst="rect">
            <a:avLst/>
          </a:prstGeom>
        </p:spPr>
      </p:pic>
      <p:sp>
        <p:nvSpPr>
          <p:cNvPr id="17" name="Стрелка вниз 16"/>
          <p:cNvSpPr/>
          <p:nvPr/>
        </p:nvSpPr>
        <p:spPr>
          <a:xfrm rot="16200000">
            <a:off x="2973448" y="5513481"/>
            <a:ext cx="498764" cy="5818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3513776" y="5563544"/>
            <a:ext cx="5920510" cy="461665"/>
          </a:xfrm>
          <a:prstGeom prst="rect">
            <a:avLst/>
          </a:prstGeom>
          <a:solidFill>
            <a:srgbClr val="BCBA7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Смена событий, устаревание компетенций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159217" y="3937154"/>
            <a:ext cx="8253685" cy="523220"/>
          </a:xfrm>
          <a:prstGeom prst="rect">
            <a:avLst/>
          </a:prstGeom>
          <a:solidFill>
            <a:srgbClr val="BCBA7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 b="1" dirty="0" smtClean="0">
                <a:solidFill>
                  <a:srgbClr val="FF0000"/>
                </a:solidFill>
                <a:latin typeface="Corbel" panose="020B0503020204020204" pitchFamily="34" charset="0"/>
              </a:rPr>
              <a:t>Когнитивная сложность, </a:t>
            </a:r>
            <a:r>
              <a:rPr lang="ru-RU" sz="2800" b="1" dirty="0" err="1" smtClean="0">
                <a:solidFill>
                  <a:srgbClr val="FF0000"/>
                </a:solidFill>
                <a:latin typeface="Corbel" panose="020B0503020204020204" pitchFamily="34" charset="0"/>
              </a:rPr>
              <a:t>междисциплинарность</a:t>
            </a:r>
            <a:endParaRPr lang="ru-RU" sz="2800" b="1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162026" y="6191161"/>
            <a:ext cx="7157857" cy="584775"/>
          </a:xfrm>
          <a:prstGeom prst="rect">
            <a:avLst/>
          </a:prstGeom>
          <a:solidFill>
            <a:srgbClr val="BCBA7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 b="1" dirty="0" smtClean="0">
                <a:solidFill>
                  <a:srgbClr val="FF0000"/>
                </a:solidFill>
                <a:latin typeface="Corbel" panose="020B0503020204020204" pitchFamily="34" charset="0"/>
              </a:rPr>
              <a:t>Неопределенность будущего</a:t>
            </a:r>
            <a:endParaRPr lang="ru-RU" altLang="ru-RU" sz="3200" b="1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41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00"/>
                            </p:stCondLst>
                            <p:childTnLst>
                              <p:par>
                                <p:cTn id="37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000"/>
                            </p:stCondLst>
                            <p:childTnLst>
                              <p:par>
                                <p:cTn id="4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0"/>
                            </p:stCondLst>
                            <p:childTnLst>
                              <p:par>
                                <p:cTn id="49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8000"/>
                            </p:stCondLst>
                            <p:childTnLst>
                              <p:par>
                                <p:cTn id="53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9900"/>
                </a:solidFill>
              </a:rPr>
              <a:t>Вопрос</a:t>
            </a:r>
            <a:endParaRPr lang="ru-RU" dirty="0">
              <a:solidFill>
                <a:srgbClr val="0099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логико-смысловая конструкция, </a:t>
            </a:r>
          </a:p>
          <a:p>
            <a:r>
              <a:rPr lang="ru-RU" sz="4000" dirty="0" smtClean="0">
                <a:solidFill>
                  <a:schemeClr val="tx1"/>
                </a:solidFill>
              </a:rPr>
              <a:t>форма </a:t>
            </a:r>
            <a:r>
              <a:rPr lang="ru-RU" sz="4000" dirty="0">
                <a:solidFill>
                  <a:schemeClr val="tx1"/>
                </a:solidFill>
              </a:rPr>
              <a:t>фиксации «разрыва» между знанием и незнанием</a:t>
            </a:r>
          </a:p>
        </p:txBody>
      </p:sp>
    </p:spTree>
    <p:extLst>
      <p:ext uri="{BB962C8B-B14F-4D97-AF65-F5344CB8AC3E}">
        <p14:creationId xmlns:p14="http://schemas.microsoft.com/office/powerpoint/2010/main" val="38692571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dirty="0" smtClean="0"/>
              <a:t>Ракурсы рассмотрения</a:t>
            </a:r>
            <a:endParaRPr lang="ru-RU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694281" y="1543430"/>
            <a:ext cx="4248150" cy="1384995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</p:spPr>
        <p:txBody>
          <a:bodyPr>
            <a:spAutoFit/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2800" b="1" i="1" dirty="0" smtClean="0">
                <a:latin typeface="Arial" panose="020B0604020202020204" pitchFamily="34" charset="0"/>
              </a:rPr>
              <a:t>Гносеологический</a:t>
            </a:r>
          </a:p>
          <a:p>
            <a:pPr algn="ctr" eaLnBrk="1" hangingPunct="1"/>
            <a:r>
              <a:rPr lang="ru-RU" altLang="ru-RU" sz="2800" i="1" dirty="0" smtClean="0">
                <a:latin typeface="Arial" panose="020B0604020202020204" pitchFamily="34" charset="0"/>
              </a:rPr>
              <a:t>(средство получения нового знания)</a:t>
            </a:r>
            <a:endParaRPr lang="ru-RU" altLang="ru-RU" sz="2800" i="1" dirty="0">
              <a:latin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27280" y="3737134"/>
            <a:ext cx="3411590" cy="2246769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</p:spPr>
        <p:txBody>
          <a:bodyPr wrap="square">
            <a:spAutoFit/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ru-RU" altLang="ru-RU" sz="2800" b="1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ru-RU" altLang="ru-RU" sz="2800" b="1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Логический</a:t>
            </a:r>
          </a:p>
          <a:p>
            <a:pPr algn="ctr" eaLnBrk="1" hangingPunct="1"/>
            <a:r>
              <a:rPr lang="ru-RU" altLang="ru-RU" sz="2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(«устройство» вопроса)</a:t>
            </a:r>
            <a:endParaRPr lang="ru-RU" altLang="ru-RU" sz="2800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/>
            <a:endParaRPr lang="ru-RU" altLang="ru-RU" sz="2800" b="1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736951" y="3640907"/>
            <a:ext cx="3627004" cy="2031325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</p:spPr>
        <p:txBody>
          <a:bodyPr wrap="square">
            <a:spAutoFit/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b="1" i="1" dirty="0" smtClean="0">
                <a:latin typeface="Arial" panose="020B0604020202020204" pitchFamily="34" charset="0"/>
              </a:rPr>
              <a:t>Лингвистический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800" i="1" dirty="0" smtClean="0">
                <a:latin typeface="Arial" panose="020B0604020202020204" pitchFamily="34" charset="0"/>
              </a:rPr>
              <a:t>«языковые </a:t>
            </a:r>
            <a:r>
              <a:rPr lang="ru-RU" altLang="ru-RU" sz="2800" i="1" dirty="0" err="1" smtClean="0">
                <a:latin typeface="Arial" panose="020B0604020202020204" pitchFamily="34" charset="0"/>
              </a:rPr>
              <a:t>средст-ва</a:t>
            </a:r>
            <a:r>
              <a:rPr lang="ru-RU" altLang="ru-RU" sz="2800" i="1" dirty="0" smtClean="0">
                <a:latin typeface="Arial" panose="020B0604020202020204" pitchFamily="34" charset="0"/>
              </a:rPr>
              <a:t> оформления вопросов»</a:t>
            </a:r>
            <a:endParaRPr lang="ru-RU" altLang="ru-RU" sz="2800" i="1" dirty="0">
              <a:latin typeface="Arial" panose="020B0604020202020204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405998" y="3888202"/>
            <a:ext cx="2663825" cy="1692771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</p:spPr>
        <p:txBody>
          <a:bodyPr>
            <a:spAutoFit/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ru-RU" altLang="ru-RU" sz="2800" b="1" i="1" dirty="0" smtClean="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ru-RU" altLang="ru-RU" sz="4800" b="1" i="1" dirty="0" smtClean="0">
                <a:solidFill>
                  <a:srgbClr val="008000"/>
                </a:solidFill>
                <a:latin typeface="Arial" panose="020B0604020202020204" pitchFamily="34" charset="0"/>
              </a:rPr>
              <a:t>Вопрос</a:t>
            </a:r>
          </a:p>
          <a:p>
            <a:pPr algn="ctr" eaLnBrk="1" hangingPunct="1"/>
            <a:endParaRPr lang="ru-RU" altLang="ru-RU" sz="2800" b="1" i="1" dirty="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 rot="10800000">
            <a:off x="3815251" y="4444363"/>
            <a:ext cx="614073" cy="580447"/>
          </a:xfrm>
          <a:prstGeom prst="rightArrow">
            <a:avLst>
              <a:gd name="adj1" fmla="val 50000"/>
              <a:gd name="adj2" fmla="val 25111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7130274" y="4347623"/>
            <a:ext cx="606677" cy="568820"/>
          </a:xfrm>
          <a:prstGeom prst="rightArrow">
            <a:avLst>
              <a:gd name="adj1" fmla="val 50000"/>
              <a:gd name="adj2" fmla="val 25111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 rot="16200000">
            <a:off x="5433820" y="3068611"/>
            <a:ext cx="769073" cy="754641"/>
          </a:xfrm>
          <a:prstGeom prst="rightArrow">
            <a:avLst>
              <a:gd name="adj1" fmla="val 50000"/>
              <a:gd name="adj2" fmla="val 25111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34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77333" y="30480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dirty="0"/>
              <a:t>освоение «Вопроса» как </a:t>
            </a:r>
            <a:r>
              <a:rPr lang="ru-RU" dirty="0" err="1"/>
              <a:t>деятельностной</a:t>
            </a:r>
            <a:r>
              <a:rPr lang="ru-RU" dirty="0"/>
              <a:t> единицы содержания образования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677333" y="1625600"/>
            <a:ext cx="9394921" cy="480290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200" dirty="0"/>
              <a:t>п</a:t>
            </a:r>
            <a:r>
              <a:rPr lang="ru-RU" sz="3200" dirty="0" smtClean="0"/>
              <a:t>редусматривает освоение </a:t>
            </a:r>
            <a:r>
              <a:rPr lang="ru-RU" sz="3200" dirty="0"/>
              <a:t>учениками </a:t>
            </a:r>
            <a:r>
              <a:rPr lang="ru-RU" sz="3200" u="sng" dirty="0"/>
              <a:t>деятельности, связанной с </a:t>
            </a:r>
            <a:endParaRPr lang="ru-RU" sz="3200" u="sng" dirty="0" smtClean="0"/>
          </a:p>
          <a:p>
            <a:r>
              <a:rPr lang="ru-RU" sz="3600" dirty="0" smtClean="0"/>
              <a:t>Пониманием </a:t>
            </a:r>
            <a:r>
              <a:rPr lang="ru-RU" sz="3600" dirty="0" smtClean="0">
                <a:solidFill>
                  <a:srgbClr val="00B050"/>
                </a:solidFill>
              </a:rPr>
              <a:t>что есть вопрос</a:t>
            </a:r>
            <a:r>
              <a:rPr lang="ru-RU" sz="3600" dirty="0" smtClean="0"/>
              <a:t>, как он устроен, какие бывают вопросы (виды вопросов), назначением различных видов вопросов, знанием правил с учетом которых формулируется вопрос</a:t>
            </a:r>
          </a:p>
          <a:p>
            <a:r>
              <a:rPr lang="ru-RU" sz="3600" dirty="0" smtClean="0"/>
              <a:t>Пониманием </a:t>
            </a:r>
            <a:r>
              <a:rPr lang="ru-RU" sz="3600" dirty="0" smtClean="0">
                <a:solidFill>
                  <a:srgbClr val="00B050"/>
                </a:solidFill>
              </a:rPr>
              <a:t>что есть ответ</a:t>
            </a:r>
            <a:r>
              <a:rPr lang="ru-RU" sz="3600" dirty="0" smtClean="0"/>
              <a:t>, как связан ответ с вопросом, как должен быть построен ответ, какие требования, предъявляются к ответу</a:t>
            </a:r>
          </a:p>
          <a:p>
            <a:r>
              <a:rPr lang="ru-RU" sz="3600" dirty="0" smtClean="0"/>
              <a:t>анализом ситуации с целью выявления известного и неизвестного</a:t>
            </a:r>
          </a:p>
          <a:p>
            <a:r>
              <a:rPr lang="ru-RU" sz="3600" dirty="0" smtClean="0"/>
              <a:t>постановкой </a:t>
            </a:r>
            <a:r>
              <a:rPr lang="ru-RU" sz="3600" dirty="0"/>
              <a:t>корректных </a:t>
            </a:r>
            <a:r>
              <a:rPr lang="ru-RU" sz="3600" dirty="0" smtClean="0"/>
              <a:t>и грамотно оформленных вопросов, </a:t>
            </a:r>
          </a:p>
          <a:p>
            <a:r>
              <a:rPr lang="ru-RU" sz="3600" dirty="0" smtClean="0"/>
              <a:t>поиском ответов,</a:t>
            </a:r>
          </a:p>
          <a:p>
            <a:r>
              <a:rPr lang="ru-RU" sz="3600" dirty="0" smtClean="0"/>
              <a:t>формулированием </a:t>
            </a:r>
            <a:r>
              <a:rPr lang="ru-RU" sz="3600" dirty="0"/>
              <a:t>четких и непротиворечивых ответов</a:t>
            </a:r>
          </a:p>
        </p:txBody>
      </p:sp>
    </p:spTree>
    <p:extLst>
      <p:ext uri="{BB962C8B-B14F-4D97-AF65-F5344CB8AC3E}">
        <p14:creationId xmlns:p14="http://schemas.microsoft.com/office/powerpoint/2010/main" val="20552321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165684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9900"/>
                </a:solidFill>
              </a:rPr>
              <a:t>Современный урок: </a:t>
            </a:r>
            <a:r>
              <a:rPr lang="ru-RU" sz="5400" b="1" dirty="0" err="1" smtClean="0">
                <a:solidFill>
                  <a:srgbClr val="009900"/>
                </a:solidFill>
              </a:rPr>
              <a:t>метапредметный</a:t>
            </a:r>
            <a:r>
              <a:rPr lang="ru-RU" sz="5400" b="1" dirty="0" smtClean="0">
                <a:solidFill>
                  <a:srgbClr val="009900"/>
                </a:solidFill>
              </a:rPr>
              <a:t> подход</a:t>
            </a:r>
            <a:endParaRPr lang="ru-RU" sz="5400" b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032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679" y="374073"/>
            <a:ext cx="8596668" cy="13208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B050"/>
                </a:solidFill>
              </a:rPr>
              <a:t>Урок система – состоит из элементов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141204" y="2054369"/>
            <a:ext cx="3937287" cy="588962"/>
          </a:xfrm>
          <a:prstGeom prst="rect">
            <a:avLst/>
          </a:prstGeom>
          <a:solidFill>
            <a:srgbClr val="BCBA7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b="1" dirty="0" err="1" smtClean="0">
                <a:latin typeface="Corbel" panose="020B0503020204020204" pitchFamily="34" charset="0"/>
              </a:rPr>
              <a:t>Цель+Задачи</a:t>
            </a:r>
            <a:endParaRPr lang="ru-RU" altLang="ru-RU" sz="3200" dirty="0">
              <a:latin typeface="Corbel" panose="020B0503020204020204" pitchFamily="34" charset="0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2141204" y="2894156"/>
            <a:ext cx="3938155" cy="588963"/>
          </a:xfrm>
          <a:prstGeom prst="rect">
            <a:avLst/>
          </a:prstGeom>
          <a:solidFill>
            <a:srgbClr val="BCBA7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b="1" dirty="0" smtClean="0">
                <a:latin typeface="Corbel" panose="020B0503020204020204" pitchFamily="34" charset="0"/>
              </a:rPr>
              <a:t>Содержание урока</a:t>
            </a:r>
            <a:endParaRPr lang="ru-RU" altLang="ru-RU" sz="3200" b="1" dirty="0">
              <a:latin typeface="Corbel" panose="020B0503020204020204" pitchFamily="34" charset="0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2139616" y="3695844"/>
            <a:ext cx="3938155" cy="588962"/>
          </a:xfrm>
          <a:prstGeom prst="rect">
            <a:avLst/>
          </a:prstGeom>
          <a:solidFill>
            <a:srgbClr val="BCBA7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b="1" dirty="0" smtClean="0">
                <a:latin typeface="Corbel" panose="020B0503020204020204" pitchFamily="34" charset="0"/>
              </a:rPr>
              <a:t>Методы</a:t>
            </a:r>
            <a:endParaRPr lang="ru-RU" altLang="ru-RU" sz="3200" b="1" dirty="0">
              <a:latin typeface="Corbel" panose="020B0503020204020204" pitchFamily="34" charset="0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2139616" y="4588884"/>
            <a:ext cx="3938155" cy="588962"/>
          </a:xfrm>
          <a:prstGeom prst="rect">
            <a:avLst/>
          </a:prstGeom>
          <a:solidFill>
            <a:srgbClr val="BCBA7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b="1" dirty="0" smtClean="0">
                <a:latin typeface="Corbel" panose="020B0503020204020204" pitchFamily="34" charset="0"/>
              </a:rPr>
              <a:t>Средства</a:t>
            </a:r>
            <a:endParaRPr lang="ru-RU" altLang="ru-RU" sz="3200" b="1" dirty="0">
              <a:latin typeface="Corbel" panose="020B0503020204020204" pitchFamily="34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139615" y="5449019"/>
            <a:ext cx="3938155" cy="588962"/>
          </a:xfrm>
          <a:prstGeom prst="rect">
            <a:avLst/>
          </a:prstGeom>
          <a:solidFill>
            <a:srgbClr val="BCBA7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b="1" dirty="0" smtClean="0">
                <a:latin typeface="Corbel" panose="020B0503020204020204" pitchFamily="34" charset="0"/>
              </a:rPr>
              <a:t>Формы организации </a:t>
            </a:r>
            <a:endParaRPr lang="ru-RU" altLang="ru-RU" sz="3200" b="1" dirty="0">
              <a:latin typeface="Corbel" panose="020B0503020204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126548" y="1968754"/>
            <a:ext cx="4840863" cy="760192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Обогащение </a:t>
            </a:r>
            <a:r>
              <a:rPr lang="ru-RU" sz="2000" dirty="0" err="1" smtClean="0">
                <a:solidFill>
                  <a:srgbClr val="FF0000"/>
                </a:solidFill>
              </a:rPr>
              <a:t>метапредметной</a:t>
            </a:r>
            <a:r>
              <a:rPr lang="ru-RU" sz="2000" dirty="0" smtClean="0">
                <a:solidFill>
                  <a:srgbClr val="FF0000"/>
                </a:solidFill>
              </a:rPr>
              <a:t> составляющей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126547" y="2894156"/>
            <a:ext cx="4840863" cy="588963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rgbClr val="FF0000"/>
                </a:solidFill>
              </a:rPr>
              <a:t>Деятельностно</a:t>
            </a:r>
            <a:r>
              <a:rPr lang="ru-RU" sz="2000" dirty="0" smtClean="0">
                <a:solidFill>
                  <a:srgbClr val="FF0000"/>
                </a:solidFill>
              </a:rPr>
              <a:t>. Учим деятельности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126546" y="3686573"/>
            <a:ext cx="4840863" cy="588963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Обеспечивающие включение учеников в деятельность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126545" y="5449018"/>
            <a:ext cx="4840863" cy="588963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Предусматривающие взаимодействие и рефлексию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050187" y="4567795"/>
            <a:ext cx="4840863" cy="588963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Обеспечивающие инструментовку </a:t>
            </a:r>
            <a:r>
              <a:rPr lang="ru-RU" sz="2000" dirty="0" err="1" smtClean="0">
                <a:solidFill>
                  <a:srgbClr val="FF0000"/>
                </a:solidFill>
              </a:rPr>
              <a:t>детельности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4" name="Стрелка влево 3"/>
          <p:cNvSpPr/>
          <p:nvPr/>
        </p:nvSpPr>
        <p:spPr>
          <a:xfrm>
            <a:off x="6253763" y="2178010"/>
            <a:ext cx="697513" cy="430699"/>
          </a:xfrm>
          <a:prstGeom prst="leftArrow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лево 14"/>
          <p:cNvSpPr/>
          <p:nvPr/>
        </p:nvSpPr>
        <p:spPr>
          <a:xfrm>
            <a:off x="6253763" y="2973287"/>
            <a:ext cx="697513" cy="430699"/>
          </a:xfrm>
          <a:prstGeom prst="leftArrow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лево 15"/>
          <p:cNvSpPr/>
          <p:nvPr/>
        </p:nvSpPr>
        <p:spPr>
          <a:xfrm>
            <a:off x="6253763" y="3774975"/>
            <a:ext cx="697513" cy="430699"/>
          </a:xfrm>
          <a:prstGeom prst="leftArrow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>
            <a:off x="6179067" y="4668015"/>
            <a:ext cx="697513" cy="430699"/>
          </a:xfrm>
          <a:prstGeom prst="leftArrow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лево 17"/>
          <p:cNvSpPr/>
          <p:nvPr/>
        </p:nvSpPr>
        <p:spPr>
          <a:xfrm>
            <a:off x="6179066" y="5487741"/>
            <a:ext cx="697513" cy="430699"/>
          </a:xfrm>
          <a:prstGeom prst="leftArrow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41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  <p:bldP spid="1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560618" y="1773382"/>
            <a:ext cx="4904509" cy="4516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B050"/>
                </a:solidFill>
              </a:rPr>
              <a:t>Урок система – </a:t>
            </a:r>
            <a:r>
              <a:rPr lang="ru-RU" dirty="0" smtClean="0">
                <a:solidFill>
                  <a:srgbClr val="00B050"/>
                </a:solidFill>
              </a:rPr>
              <a:t>реализуемая в условиях взаимодействия «Учитель – ученик»</a:t>
            </a:r>
            <a:endParaRPr lang="ru-RU" dirty="0"/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4002086" y="2054369"/>
            <a:ext cx="3937287" cy="588962"/>
          </a:xfrm>
          <a:prstGeom prst="rect">
            <a:avLst/>
          </a:prstGeom>
          <a:solidFill>
            <a:srgbClr val="BCBA7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b="1" dirty="0" smtClean="0">
                <a:latin typeface="Corbel" panose="020B0503020204020204" pitchFamily="34" charset="0"/>
              </a:rPr>
              <a:t>Цель</a:t>
            </a:r>
            <a:endParaRPr lang="ru-RU" altLang="ru-RU" sz="3200" dirty="0">
              <a:latin typeface="Corbel" panose="020B0503020204020204" pitchFamily="34" charset="0"/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4002086" y="2894156"/>
            <a:ext cx="3938155" cy="588963"/>
          </a:xfrm>
          <a:prstGeom prst="rect">
            <a:avLst/>
          </a:prstGeom>
          <a:solidFill>
            <a:srgbClr val="BCBA7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b="1" dirty="0" smtClean="0">
                <a:latin typeface="Corbel" panose="020B0503020204020204" pitchFamily="34" charset="0"/>
              </a:rPr>
              <a:t>Содержание урока</a:t>
            </a:r>
            <a:endParaRPr lang="ru-RU" altLang="ru-RU" sz="3200" b="1" dirty="0">
              <a:latin typeface="Corbel" panose="020B0503020204020204" pitchFamily="34" charset="0"/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4000498" y="3695844"/>
            <a:ext cx="3938155" cy="588962"/>
          </a:xfrm>
          <a:prstGeom prst="rect">
            <a:avLst/>
          </a:prstGeom>
          <a:solidFill>
            <a:srgbClr val="BCBA7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b="1" dirty="0" smtClean="0">
                <a:latin typeface="Corbel" panose="020B0503020204020204" pitchFamily="34" charset="0"/>
              </a:rPr>
              <a:t>Методы</a:t>
            </a:r>
            <a:endParaRPr lang="ru-RU" altLang="ru-RU" sz="3200" b="1" dirty="0">
              <a:latin typeface="Corbel" panose="020B0503020204020204" pitchFamily="34" charset="0"/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4000498" y="4588884"/>
            <a:ext cx="3938155" cy="588962"/>
          </a:xfrm>
          <a:prstGeom prst="rect">
            <a:avLst/>
          </a:prstGeom>
          <a:solidFill>
            <a:srgbClr val="BCBA7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b="1" dirty="0" smtClean="0">
                <a:latin typeface="Corbel" panose="020B0503020204020204" pitchFamily="34" charset="0"/>
              </a:rPr>
              <a:t>Средства</a:t>
            </a:r>
            <a:endParaRPr lang="ru-RU" altLang="ru-RU" sz="3200" b="1" dirty="0">
              <a:latin typeface="Corbel" panose="020B0503020204020204" pitchFamily="34" charset="0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4000497" y="5449019"/>
            <a:ext cx="3938155" cy="588962"/>
          </a:xfrm>
          <a:prstGeom prst="rect">
            <a:avLst/>
          </a:prstGeom>
          <a:solidFill>
            <a:srgbClr val="BCBA7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b="1" dirty="0" smtClean="0">
                <a:latin typeface="Corbel" panose="020B0503020204020204" pitchFamily="34" charset="0"/>
              </a:rPr>
              <a:t>Формы организации </a:t>
            </a:r>
            <a:endParaRPr lang="ru-RU" altLang="ru-RU" sz="3200" b="1" dirty="0">
              <a:latin typeface="Corbel" panose="020B0503020204020204" pitchFamily="34" charset="0"/>
            </a:endParaRPr>
          </a:p>
        </p:txBody>
      </p: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167659" y="2894156"/>
            <a:ext cx="2522538" cy="2447925"/>
            <a:chOff x="-599" y="1923"/>
            <a:chExt cx="1589" cy="1542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-599" y="1923"/>
              <a:ext cx="1542" cy="1542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-598" y="2450"/>
              <a:ext cx="1588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4000" dirty="0" smtClean="0"/>
                <a:t>Учитель</a:t>
              </a:r>
              <a:endParaRPr lang="ru-RU" sz="4000" dirty="0">
                <a:latin typeface="+mn-lt"/>
                <a:cs typeface="+mn-cs"/>
              </a:endParaRPr>
            </a:p>
          </p:txBody>
        </p:sp>
      </p:grpSp>
      <p:grpSp>
        <p:nvGrpSpPr>
          <p:cNvPr id="12" name="Group 10"/>
          <p:cNvGrpSpPr>
            <a:grpSpLocks/>
          </p:cNvGrpSpPr>
          <p:nvPr/>
        </p:nvGrpSpPr>
        <p:grpSpPr bwMode="auto">
          <a:xfrm>
            <a:off x="9378508" y="2885208"/>
            <a:ext cx="2522538" cy="2447925"/>
            <a:chOff x="-599" y="1923"/>
            <a:chExt cx="1589" cy="1542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3" name="Oval 8"/>
            <p:cNvSpPr>
              <a:spLocks noChangeArrowheads="1"/>
            </p:cNvSpPr>
            <p:nvPr/>
          </p:nvSpPr>
          <p:spPr bwMode="auto">
            <a:xfrm>
              <a:off x="-599" y="1923"/>
              <a:ext cx="1542" cy="1542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-598" y="2450"/>
              <a:ext cx="1588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4000" dirty="0" smtClean="0"/>
                <a:t>Ученик</a:t>
              </a:r>
              <a:endParaRPr lang="ru-RU" sz="4000" dirty="0">
                <a:latin typeface="+mn-lt"/>
                <a:cs typeface="+mn-cs"/>
              </a:endParaRPr>
            </a:p>
          </p:txBody>
        </p:sp>
      </p:grpSp>
      <p:sp>
        <p:nvSpPr>
          <p:cNvPr id="16" name="Стрелка вправо 15"/>
          <p:cNvSpPr/>
          <p:nvPr/>
        </p:nvSpPr>
        <p:spPr>
          <a:xfrm>
            <a:off x="2690197" y="3779476"/>
            <a:ext cx="785381" cy="6593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10800000">
            <a:off x="8511762" y="3788423"/>
            <a:ext cx="785381" cy="6593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5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9230"/>
            <a:ext cx="8596668" cy="13208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B050"/>
                </a:solidFill>
              </a:rPr>
              <a:t>Урок - система </a:t>
            </a:r>
            <a:r>
              <a:rPr lang="ru-RU" sz="4000" dirty="0" smtClean="0">
                <a:solidFill>
                  <a:srgbClr val="FF0000"/>
                </a:solidFill>
              </a:rPr>
              <a:t>двусоставная</a:t>
            </a:r>
            <a:r>
              <a:rPr lang="ru-RU" sz="4000" dirty="0" smtClean="0">
                <a:solidFill>
                  <a:srgbClr val="00B050"/>
                </a:solidFill>
              </a:rPr>
              <a:t> 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27733" y="932878"/>
            <a:ext cx="4205140" cy="584775"/>
          </a:xfrm>
          <a:prstGeom prst="rect">
            <a:avLst/>
          </a:prstGeom>
          <a:solidFill>
            <a:srgbClr val="BCBA7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b="1" dirty="0" smtClean="0">
                <a:latin typeface="Corbel" panose="020B0503020204020204" pitchFamily="34" charset="0"/>
              </a:rPr>
              <a:t>Цель педагогическая</a:t>
            </a:r>
            <a:endParaRPr lang="ru-RU" altLang="ru-RU" sz="3200" dirty="0">
              <a:latin typeface="Corbel" panose="020B0503020204020204" pitchFamily="34" charset="0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4054273" y="1738834"/>
            <a:ext cx="3938155" cy="588963"/>
          </a:xfrm>
          <a:prstGeom prst="rect">
            <a:avLst/>
          </a:prstGeom>
          <a:solidFill>
            <a:srgbClr val="BCBA7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 b="1" dirty="0" smtClean="0">
                <a:latin typeface="Corbel" panose="020B0503020204020204" pitchFamily="34" charset="0"/>
              </a:rPr>
              <a:t>Содержание </a:t>
            </a:r>
            <a:endParaRPr lang="ru-RU" altLang="ru-RU" sz="3200" b="1" dirty="0">
              <a:latin typeface="Corbel" panose="020B0503020204020204" pitchFamily="34" charset="0"/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1600219" y="2548978"/>
            <a:ext cx="4438150" cy="1569660"/>
          </a:xfrm>
          <a:prstGeom prst="rect">
            <a:avLst/>
          </a:prstGeom>
          <a:solidFill>
            <a:srgbClr val="BCBA7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b="1" dirty="0" smtClean="0">
                <a:latin typeface="Corbel" panose="020B0503020204020204" pitchFamily="34" charset="0"/>
              </a:rPr>
              <a:t>М-</a:t>
            </a:r>
            <a:r>
              <a:rPr lang="ru-RU" altLang="ru-RU" sz="3200" b="1" dirty="0" err="1" smtClean="0">
                <a:latin typeface="Corbel" panose="020B0503020204020204" pitchFamily="34" charset="0"/>
              </a:rPr>
              <a:t>ды</a:t>
            </a:r>
            <a:r>
              <a:rPr lang="ru-RU" altLang="ru-RU" sz="3200" b="1" dirty="0" smtClean="0">
                <a:latin typeface="Corbel" panose="020B0503020204020204" pitchFamily="34" charset="0"/>
              </a:rPr>
              <a:t> преподавания </a:t>
            </a:r>
            <a:r>
              <a:rPr lang="ru-RU" altLang="ru-RU" sz="3200" b="1" dirty="0" smtClean="0">
                <a:latin typeface="Corbel" panose="020B0503020204020204" pitchFamily="34" charset="0"/>
                <a:sym typeface="Symbol" panose="05050102010706020507" pitchFamily="18" charset="2"/>
              </a:rPr>
              <a:t> М. </a:t>
            </a:r>
            <a:r>
              <a:rPr lang="ru-RU" altLang="ru-RU" sz="3200" b="1" dirty="0" smtClean="0">
                <a:latin typeface="Corbel" panose="020B0503020204020204" pitchFamily="34" charset="0"/>
              </a:rPr>
              <a:t>управления д-</a:t>
            </a:r>
            <a:r>
              <a:rPr lang="ru-RU" altLang="ru-RU" sz="3200" b="1" dirty="0" err="1" smtClean="0">
                <a:latin typeface="Corbel" panose="020B0503020204020204" pitchFamily="34" charset="0"/>
              </a:rPr>
              <a:t>тью</a:t>
            </a:r>
            <a:r>
              <a:rPr lang="ru-RU" altLang="ru-RU" sz="3200" b="1" dirty="0" smtClean="0">
                <a:latin typeface="Corbel" panose="020B0503020204020204" pitchFamily="34" charset="0"/>
              </a:rPr>
              <a:t> ученика</a:t>
            </a:r>
            <a:endParaRPr lang="ru-RU" altLang="ru-RU" sz="3200" b="1" dirty="0">
              <a:latin typeface="Corbel" panose="020B0503020204020204" pitchFamily="34" charset="0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1607729" y="4299230"/>
            <a:ext cx="4438149" cy="1569660"/>
          </a:xfrm>
          <a:prstGeom prst="rect">
            <a:avLst/>
          </a:prstGeom>
          <a:solidFill>
            <a:srgbClr val="BCBA7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b="1" dirty="0" smtClean="0">
                <a:latin typeface="Corbel" panose="020B0503020204020204" pitchFamily="34" charset="0"/>
              </a:rPr>
              <a:t>Средства </a:t>
            </a:r>
            <a:r>
              <a:rPr lang="ru-RU" altLang="ru-RU" sz="3200" b="1" dirty="0" err="1" smtClean="0">
                <a:latin typeface="Corbel" panose="020B0503020204020204" pitchFamily="34" charset="0"/>
              </a:rPr>
              <a:t>преподава-ния</a:t>
            </a:r>
            <a:r>
              <a:rPr lang="ru-RU" altLang="ru-RU" sz="3200" b="1" dirty="0" smtClean="0">
                <a:latin typeface="Corbel" panose="020B0503020204020204" pitchFamily="34" charset="0"/>
              </a:rPr>
              <a:t> </a:t>
            </a:r>
            <a:r>
              <a:rPr lang="ru-RU" altLang="ru-RU" sz="3200" b="1" dirty="0">
                <a:latin typeface="Corbel" panose="020B0503020204020204" pitchFamily="34" charset="0"/>
                <a:sym typeface="Symbol" panose="05050102010706020507" pitchFamily="18" charset="2"/>
              </a:rPr>
              <a:t></a:t>
            </a:r>
            <a:r>
              <a:rPr lang="ru-RU" altLang="ru-RU" sz="3200" b="1" dirty="0" smtClean="0">
                <a:latin typeface="Corbel" panose="020B0503020204020204" pitchFamily="34" charset="0"/>
              </a:rPr>
              <a:t> (инструменты управления)</a:t>
            </a:r>
            <a:endParaRPr lang="ru-RU" altLang="ru-RU" sz="3200" b="1" dirty="0">
              <a:latin typeface="Corbel" panose="020B0503020204020204" pitchFamily="34" charset="0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419099" y="6071827"/>
            <a:ext cx="11698287" cy="584775"/>
          </a:xfrm>
          <a:prstGeom prst="rect">
            <a:avLst/>
          </a:prstGeom>
          <a:solidFill>
            <a:srgbClr val="BCBA7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b="1" dirty="0" smtClean="0">
                <a:latin typeface="Corbel" panose="020B0503020204020204" pitchFamily="34" charset="0"/>
              </a:rPr>
              <a:t>Формы организации учебно-познавательной деятельности </a:t>
            </a:r>
            <a:endParaRPr lang="ru-RU" altLang="ru-RU" sz="3200" b="1" dirty="0">
              <a:latin typeface="Corbel" panose="020B0503020204020204" pitchFamily="34" charset="0"/>
            </a:endParaRPr>
          </a:p>
        </p:txBody>
      </p: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100299" y="3352801"/>
            <a:ext cx="1454869" cy="1456128"/>
            <a:chOff x="-599" y="1923"/>
            <a:chExt cx="1588" cy="1542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-599" y="1923"/>
              <a:ext cx="1542" cy="1542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-599" y="2198"/>
              <a:ext cx="1588" cy="1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3200" dirty="0" smtClean="0"/>
                <a:t>Учитель</a:t>
              </a:r>
              <a:endParaRPr lang="ru-RU" sz="3200" dirty="0"/>
            </a:p>
          </p:txBody>
        </p:sp>
      </p:grp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10491536" y="3115514"/>
            <a:ext cx="1700463" cy="1581753"/>
            <a:chOff x="-599" y="1923"/>
            <a:chExt cx="1589" cy="1542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-599" y="1923"/>
              <a:ext cx="1542" cy="1542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" name="Text Box 9"/>
            <p:cNvSpPr txBox="1">
              <a:spLocks noChangeArrowheads="1"/>
            </p:cNvSpPr>
            <p:nvPr/>
          </p:nvSpPr>
          <p:spPr bwMode="auto">
            <a:xfrm>
              <a:off x="-598" y="2450"/>
              <a:ext cx="1588" cy="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3200" dirty="0" smtClean="0"/>
                <a:t>Ученик</a:t>
              </a:r>
              <a:endParaRPr lang="ru-RU" sz="3200" dirty="0"/>
            </a:p>
          </p:txBody>
        </p:sp>
      </p:grp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6726385" y="960777"/>
            <a:ext cx="4205140" cy="584775"/>
          </a:xfrm>
          <a:prstGeom prst="rect">
            <a:avLst/>
          </a:prstGeom>
          <a:solidFill>
            <a:srgbClr val="BCBA7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b="1" dirty="0" smtClean="0">
                <a:latin typeface="Corbel" panose="020B0503020204020204" pitchFamily="34" charset="0"/>
              </a:rPr>
              <a:t>Цель ученическая</a:t>
            </a:r>
            <a:endParaRPr lang="ru-RU" altLang="ru-RU" sz="3200" dirty="0">
              <a:latin typeface="Corbel" panose="020B0503020204020204" pitchFamily="34" charset="0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6409447" y="2729962"/>
            <a:ext cx="4031792" cy="1077218"/>
          </a:xfrm>
          <a:prstGeom prst="rect">
            <a:avLst/>
          </a:prstGeom>
          <a:solidFill>
            <a:srgbClr val="BCBA7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b="1" dirty="0" smtClean="0">
                <a:latin typeface="Corbel" panose="020B0503020204020204" pitchFamily="34" charset="0"/>
              </a:rPr>
              <a:t>Методы учения </a:t>
            </a:r>
            <a:r>
              <a:rPr lang="ru-RU" altLang="ru-RU" sz="3200" b="1" dirty="0" smtClean="0">
                <a:latin typeface="Corbel" panose="020B0503020204020204" pitchFamily="34" charset="0"/>
                <a:sym typeface="Symbol" panose="05050102010706020507" pitchFamily="18" charset="2"/>
              </a:rPr>
              <a:t> М. освоения д-</a:t>
            </a:r>
            <a:r>
              <a:rPr lang="ru-RU" altLang="ru-RU" sz="3200" b="1" dirty="0" err="1" smtClean="0">
                <a:latin typeface="Corbel" panose="020B0503020204020204" pitchFamily="34" charset="0"/>
                <a:sym typeface="Symbol" panose="05050102010706020507" pitchFamily="18" charset="2"/>
              </a:rPr>
              <a:t>ти</a:t>
            </a:r>
            <a:endParaRPr lang="ru-RU" altLang="ru-RU" sz="3200" b="1" dirty="0">
              <a:latin typeface="Corbel" panose="020B0503020204020204" pitchFamily="34" charset="0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6409447" y="4425171"/>
            <a:ext cx="4118292" cy="1077218"/>
          </a:xfrm>
          <a:prstGeom prst="rect">
            <a:avLst/>
          </a:prstGeom>
          <a:solidFill>
            <a:srgbClr val="BCBA7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b="1" dirty="0" smtClean="0">
                <a:latin typeface="Corbel" panose="020B0503020204020204" pitchFamily="34" charset="0"/>
              </a:rPr>
              <a:t>Средства учения</a:t>
            </a:r>
            <a:r>
              <a:rPr lang="ru-RU" altLang="ru-RU" sz="3200" b="1" dirty="0">
                <a:latin typeface="Corbel" panose="020B0503020204020204" pitchFamily="34" charset="0"/>
                <a:sym typeface="Symbol" panose="05050102010706020507" pitchFamily="18" charset="2"/>
              </a:rPr>
              <a:t> </a:t>
            </a:r>
            <a:r>
              <a:rPr lang="ru-RU" altLang="ru-RU" sz="3200" b="1" dirty="0" smtClean="0">
                <a:latin typeface="Corbel" panose="020B0503020204020204" pitchFamily="34" charset="0"/>
                <a:sym typeface="Symbol" panose="05050102010706020507" pitchFamily="18" charset="2"/>
              </a:rPr>
              <a:t>С. выполнения д-</a:t>
            </a:r>
            <a:r>
              <a:rPr lang="ru-RU" altLang="ru-RU" sz="3200" b="1" dirty="0" err="1" smtClean="0">
                <a:latin typeface="Corbel" panose="020B0503020204020204" pitchFamily="34" charset="0"/>
                <a:sym typeface="Symbol" panose="05050102010706020507" pitchFamily="18" charset="2"/>
              </a:rPr>
              <a:t>ти</a:t>
            </a:r>
            <a:endParaRPr lang="ru-RU" altLang="ru-RU" sz="32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05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5314" y="125185"/>
            <a:ext cx="5180973" cy="1320800"/>
          </a:xfrm>
        </p:spPr>
        <p:txBody>
          <a:bodyPr/>
          <a:lstStyle/>
          <a:p>
            <a:r>
              <a:rPr lang="ru-RU" b="1" dirty="0" smtClean="0">
                <a:solidFill>
                  <a:srgbClr val="009900"/>
                </a:solidFill>
              </a:rPr>
              <a:t>Учить всех </a:t>
            </a:r>
            <a:r>
              <a:rPr lang="ru-RU" b="1" dirty="0" smtClean="0">
                <a:solidFill>
                  <a:srgbClr val="FF0000"/>
                </a:solidFill>
              </a:rPr>
              <a:t>всему?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43" y="2595790"/>
            <a:ext cx="7954239" cy="426221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Содержание образования смещается в сторону </a:t>
            </a:r>
            <a:r>
              <a:rPr lang="ru-RU" sz="3600" b="1" dirty="0" smtClean="0">
                <a:solidFill>
                  <a:srgbClr val="FF0000"/>
                </a:solidFill>
              </a:rPr>
              <a:t>средств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ru-RU" sz="3600" dirty="0" smtClean="0">
              <a:solidFill>
                <a:schemeClr val="tx1"/>
              </a:solidFill>
            </a:endParaRPr>
          </a:p>
          <a:p>
            <a:r>
              <a:rPr lang="ru-RU" sz="3600" dirty="0">
                <a:solidFill>
                  <a:srgbClr val="FF0000"/>
                </a:solidFill>
              </a:rPr>
              <a:t>о</a:t>
            </a:r>
            <a:r>
              <a:rPr lang="ru-RU" sz="3600" dirty="0" smtClean="0">
                <a:solidFill>
                  <a:srgbClr val="FF0000"/>
                </a:solidFill>
              </a:rPr>
              <a:t>брабатывать</a:t>
            </a:r>
            <a:r>
              <a:rPr lang="ru-RU" sz="3600" dirty="0" smtClean="0">
                <a:solidFill>
                  <a:schemeClr val="tx1"/>
                </a:solidFill>
              </a:rPr>
              <a:t> информацию</a:t>
            </a:r>
          </a:p>
          <a:p>
            <a:r>
              <a:rPr lang="ru-RU" sz="3600" dirty="0" smtClean="0">
                <a:solidFill>
                  <a:srgbClr val="FF0000"/>
                </a:solidFill>
              </a:rPr>
              <a:t>приобретать</a:t>
            </a:r>
            <a:r>
              <a:rPr lang="ru-RU" sz="3600" dirty="0" smtClean="0">
                <a:solidFill>
                  <a:schemeClr val="tx1"/>
                </a:solidFill>
              </a:rPr>
              <a:t> новые знания (в том числе через коммуникацию) </a:t>
            </a:r>
          </a:p>
          <a:p>
            <a:r>
              <a:rPr lang="ru-RU" sz="3600" dirty="0" smtClean="0">
                <a:solidFill>
                  <a:srgbClr val="FF0000"/>
                </a:solidFill>
              </a:rPr>
              <a:t>создавать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3600" dirty="0" smtClean="0">
                <a:solidFill>
                  <a:srgbClr val="FF0000"/>
                </a:solidFill>
              </a:rPr>
              <a:t>новые</a:t>
            </a:r>
            <a:r>
              <a:rPr lang="ru-RU" sz="3600" dirty="0" smtClean="0">
                <a:solidFill>
                  <a:schemeClr val="tx1"/>
                </a:solidFill>
              </a:rPr>
              <a:t> знания</a:t>
            </a:r>
          </a:p>
          <a:p>
            <a:r>
              <a:rPr lang="ru-RU" sz="3600" dirty="0" smtClean="0">
                <a:solidFill>
                  <a:srgbClr val="FF0000"/>
                </a:solidFill>
              </a:rPr>
              <a:t>переучиваться</a:t>
            </a:r>
            <a:r>
              <a:rPr lang="ru-RU" sz="3600" dirty="0" smtClean="0">
                <a:solidFill>
                  <a:schemeClr val="tx1"/>
                </a:solidFill>
              </a:rPr>
              <a:t> (открытость новому опыту)</a:t>
            </a:r>
            <a:endParaRPr lang="ru-RU" sz="3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 descr="Картинки по запросу коммуникация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181" y="3585029"/>
            <a:ext cx="3827017" cy="327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700"/>
            <a:ext cx="3269319" cy="244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3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B050"/>
                </a:solidFill>
              </a:rPr>
              <a:t>Жизненный цикл урока</a:t>
            </a:r>
            <a:endParaRPr lang="ru-RU" sz="4400" b="1" dirty="0">
              <a:solidFill>
                <a:srgbClr val="00B050"/>
              </a:solidFill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980540" y="2054369"/>
            <a:ext cx="4958833" cy="584775"/>
          </a:xfrm>
          <a:prstGeom prst="rect">
            <a:avLst/>
          </a:prstGeom>
          <a:solidFill>
            <a:srgbClr val="BCBA74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 b="1" dirty="0" smtClean="0">
                <a:latin typeface="Corbel" panose="020B0503020204020204" pitchFamily="34" charset="0"/>
              </a:rPr>
              <a:t>Проектирование</a:t>
            </a:r>
            <a:endParaRPr lang="ru-RU" altLang="ru-RU" sz="3200" dirty="0">
              <a:latin typeface="Corbel" panose="020B0503020204020204" pitchFamily="34" charset="0"/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2980316" y="3463924"/>
            <a:ext cx="4959926" cy="584775"/>
          </a:xfrm>
          <a:prstGeom prst="rect">
            <a:avLst/>
          </a:prstGeom>
          <a:solidFill>
            <a:srgbClr val="BCBA74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 b="1" dirty="0" smtClean="0">
                <a:latin typeface="Corbel" panose="020B0503020204020204" pitchFamily="34" charset="0"/>
              </a:rPr>
              <a:t>Проведение</a:t>
            </a:r>
            <a:endParaRPr lang="ru-RU" altLang="ru-RU" sz="3200" b="1" dirty="0">
              <a:latin typeface="Corbel" panose="020B0503020204020204" pitchFamily="34" charset="0"/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2980316" y="4873480"/>
            <a:ext cx="4959926" cy="584775"/>
          </a:xfrm>
          <a:prstGeom prst="rect">
            <a:avLst/>
          </a:prstGeom>
          <a:solidFill>
            <a:srgbClr val="BCBA74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 b="1" dirty="0" smtClean="0">
                <a:latin typeface="Corbel" panose="020B0503020204020204" pitchFamily="34" charset="0"/>
              </a:rPr>
              <a:t>Анализ</a:t>
            </a:r>
            <a:endParaRPr lang="ru-RU" altLang="ru-RU" sz="3200" b="1" dirty="0">
              <a:latin typeface="Corbel" panose="020B0503020204020204" pitchFamily="34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5112327" y="2770909"/>
            <a:ext cx="498764" cy="5818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980540" y="6164114"/>
            <a:ext cx="4958833" cy="584775"/>
          </a:xfrm>
          <a:prstGeom prst="rect">
            <a:avLst/>
          </a:prstGeom>
          <a:solidFill>
            <a:srgbClr val="BCBA74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 b="1" i="1" dirty="0" smtClean="0">
                <a:solidFill>
                  <a:srgbClr val="00B050"/>
                </a:solidFill>
                <a:latin typeface="Corbel" panose="020B0503020204020204" pitchFamily="34" charset="0"/>
              </a:rPr>
              <a:t>Проектирование</a:t>
            </a:r>
            <a:endParaRPr lang="ru-RU" altLang="ru-RU" sz="3200" i="1" dirty="0">
              <a:solidFill>
                <a:srgbClr val="00B050"/>
              </a:solidFill>
              <a:latin typeface="Corbel" panose="020B0503020204020204" pitchFamily="34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5135418" y="4177580"/>
            <a:ext cx="498764" cy="5818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5112327" y="5582223"/>
            <a:ext cx="498764" cy="5818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0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трелка вниз 20"/>
          <p:cNvSpPr/>
          <p:nvPr/>
        </p:nvSpPr>
        <p:spPr>
          <a:xfrm>
            <a:off x="9026933" y="776266"/>
            <a:ext cx="359525" cy="49401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8503507" y="722694"/>
            <a:ext cx="359525" cy="35981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7896326" y="776267"/>
            <a:ext cx="362086" cy="17155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449759" y="294657"/>
            <a:ext cx="4046028" cy="584775"/>
          </a:xfrm>
          <a:prstGeom prst="rect">
            <a:avLst/>
          </a:prstGeom>
          <a:solidFill>
            <a:srgbClr val="BCBA7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 b="1" dirty="0" smtClean="0">
                <a:solidFill>
                  <a:srgbClr val="FF0000"/>
                </a:solidFill>
                <a:latin typeface="Corbel" panose="020B0503020204020204" pitchFamily="34" charset="0"/>
              </a:rPr>
              <a:t>Традиционный урок</a:t>
            </a:r>
            <a:endParaRPr lang="ru-RU" altLang="ru-RU" sz="3200" b="1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6603155" y="191491"/>
            <a:ext cx="4094710" cy="584775"/>
          </a:xfrm>
          <a:prstGeom prst="rect">
            <a:avLst/>
          </a:prstGeom>
          <a:solidFill>
            <a:srgbClr val="BCBA7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 b="1" dirty="0" smtClean="0">
                <a:solidFill>
                  <a:srgbClr val="FF0000"/>
                </a:solidFill>
                <a:latin typeface="Corbel" panose="020B0503020204020204" pitchFamily="34" charset="0"/>
              </a:rPr>
              <a:t>Современный урок</a:t>
            </a:r>
            <a:endParaRPr lang="ru-RU" altLang="ru-RU" sz="3200" b="1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234494" y="1343345"/>
            <a:ext cx="4476557" cy="1569660"/>
          </a:xfrm>
          <a:prstGeom prst="rect">
            <a:avLst/>
          </a:prstGeom>
          <a:solidFill>
            <a:srgbClr val="BCBA7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 b="1" dirty="0" smtClean="0">
                <a:solidFill>
                  <a:srgbClr val="FF0000"/>
                </a:solidFill>
                <a:latin typeface="Corbel" panose="020B0503020204020204" pitchFamily="34" charset="0"/>
              </a:rPr>
              <a:t>Учитель</a:t>
            </a:r>
            <a:r>
              <a:rPr lang="ru-RU" altLang="ru-RU" sz="3200" b="1" dirty="0" smtClean="0">
                <a:latin typeface="Corbel" panose="020B0503020204020204" pitchFamily="34" charset="0"/>
              </a:rPr>
              <a:t> проектирует СОДЕРЖАНИЕ      Урока</a:t>
            </a:r>
            <a:endParaRPr lang="ru-RU" altLang="ru-RU" sz="3200" b="1" dirty="0">
              <a:latin typeface="Corbel" panose="020B0503020204020204" pitchFamily="34" charset="0"/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5428559" y="1066933"/>
            <a:ext cx="6443902" cy="1077218"/>
          </a:xfrm>
          <a:prstGeom prst="rect">
            <a:avLst/>
          </a:prstGeom>
          <a:solidFill>
            <a:srgbClr val="BCBA7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 b="1" dirty="0" smtClean="0">
                <a:latin typeface="Corbel" panose="020B0503020204020204" pitchFamily="34" charset="0"/>
              </a:rPr>
              <a:t>Учитель проектирует </a:t>
            </a:r>
            <a:r>
              <a:rPr lang="ru-RU" altLang="ru-RU" sz="3200" b="1" dirty="0" smtClean="0">
                <a:solidFill>
                  <a:srgbClr val="FF0000"/>
                </a:solidFill>
                <a:latin typeface="Corbel" panose="020B0503020204020204" pitchFamily="34" charset="0"/>
              </a:rPr>
              <a:t>условия</a:t>
            </a:r>
            <a:r>
              <a:rPr lang="ru-RU" altLang="ru-RU" sz="3200" b="1" dirty="0" smtClean="0">
                <a:latin typeface="Corbel" panose="020B0503020204020204" pitchFamily="34" charset="0"/>
              </a:rPr>
              <a:t> – </a:t>
            </a:r>
            <a:r>
              <a:rPr lang="ru-RU" altLang="ru-RU" sz="3200" b="1" dirty="0" err="1" smtClean="0">
                <a:latin typeface="Corbel" panose="020B0503020204020204" pitchFamily="34" charset="0"/>
              </a:rPr>
              <a:t>среда+ДЕЯТЕЛЬНОСТЬ</a:t>
            </a:r>
            <a:r>
              <a:rPr lang="ru-RU" altLang="ru-RU" sz="3200" b="1" dirty="0" smtClean="0">
                <a:latin typeface="Corbel" panose="020B0503020204020204" pitchFamily="34" charset="0"/>
              </a:rPr>
              <a:t> Ученика</a:t>
            </a:r>
            <a:endParaRPr lang="ru-RU" altLang="ru-RU" sz="3200" b="1" dirty="0">
              <a:latin typeface="Corbel" panose="020B0503020204020204" pitchFamily="34" charset="0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5457153" y="2491852"/>
            <a:ext cx="6443902" cy="1508105"/>
          </a:xfrm>
          <a:prstGeom prst="rect">
            <a:avLst/>
          </a:prstGeom>
          <a:solidFill>
            <a:srgbClr val="BCBA7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 b="1" dirty="0" smtClean="0">
                <a:latin typeface="Corbel" panose="020B0503020204020204" pitchFamily="34" charset="0"/>
              </a:rPr>
              <a:t>Учитель конструирует коммуникацию </a:t>
            </a:r>
            <a:r>
              <a:rPr lang="ru-RU" altLang="ru-RU" sz="2800" b="1" dirty="0" smtClean="0">
                <a:latin typeface="Corbel" panose="020B0503020204020204" pitchFamily="34" charset="0"/>
              </a:rPr>
              <a:t>(разрабатывает вопросно-ответный комплекс)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2189273" y="879432"/>
            <a:ext cx="498764" cy="4639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7397562" y="788157"/>
            <a:ext cx="317618" cy="3340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234494" y="3389767"/>
            <a:ext cx="4476557" cy="1569660"/>
          </a:xfrm>
          <a:prstGeom prst="rect">
            <a:avLst/>
          </a:prstGeom>
          <a:solidFill>
            <a:srgbClr val="BCBA7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 b="1" dirty="0" smtClean="0">
                <a:solidFill>
                  <a:srgbClr val="FF0000"/>
                </a:solidFill>
                <a:latin typeface="Corbel" panose="020B0503020204020204" pitchFamily="34" charset="0"/>
              </a:rPr>
              <a:t>Учитель</a:t>
            </a:r>
            <a:r>
              <a:rPr lang="ru-RU" altLang="ru-RU" sz="3200" b="1" dirty="0" smtClean="0">
                <a:latin typeface="Corbel" panose="020B0503020204020204" pitchFamily="34" charset="0"/>
              </a:rPr>
              <a:t> проектирует </a:t>
            </a:r>
            <a:r>
              <a:rPr lang="ru-RU" altLang="ru-RU" sz="3200" b="1" dirty="0" smtClean="0">
                <a:solidFill>
                  <a:srgbClr val="FF0000"/>
                </a:solidFill>
                <a:latin typeface="Corbel" panose="020B0503020204020204" pitchFamily="34" charset="0"/>
              </a:rPr>
              <a:t>свою</a:t>
            </a:r>
            <a:r>
              <a:rPr lang="ru-RU" altLang="ru-RU" sz="3200" b="1" dirty="0" smtClean="0">
                <a:latin typeface="Corbel" panose="020B0503020204020204" pitchFamily="34" charset="0"/>
              </a:rPr>
              <a:t> д-</a:t>
            </a:r>
            <a:r>
              <a:rPr lang="ru-RU" altLang="ru-RU" sz="3200" b="1" dirty="0" err="1" smtClean="0">
                <a:latin typeface="Corbel" panose="020B0503020204020204" pitchFamily="34" charset="0"/>
              </a:rPr>
              <a:t>ть</a:t>
            </a:r>
            <a:r>
              <a:rPr lang="ru-RU" altLang="ru-RU" sz="3200" b="1" dirty="0" smtClean="0">
                <a:latin typeface="Corbel" panose="020B0503020204020204" pitchFamily="34" charset="0"/>
              </a:rPr>
              <a:t> (доминанта - изложение сод-я…)</a:t>
            </a:r>
            <a:endParaRPr lang="ru-RU" altLang="ru-RU" sz="3200" b="1" dirty="0">
              <a:latin typeface="Corbel" panose="020B0503020204020204" pitchFamily="34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234493" y="5451869"/>
            <a:ext cx="4476557" cy="1077218"/>
          </a:xfrm>
          <a:prstGeom prst="rect">
            <a:avLst/>
          </a:prstGeom>
          <a:solidFill>
            <a:srgbClr val="BCBA7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 b="1" dirty="0" smtClean="0">
                <a:latin typeface="Corbel" panose="020B0503020204020204" pitchFamily="34" charset="0"/>
              </a:rPr>
              <a:t>Ответственность за рез-ты несет учитель</a:t>
            </a:r>
            <a:endParaRPr lang="ru-RU" altLang="ru-RU" sz="3200" b="1" dirty="0">
              <a:latin typeface="Corbel" panose="020B0503020204020204" pitchFamily="34" charset="0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5457153" y="4320802"/>
            <a:ext cx="6443902" cy="1077218"/>
          </a:xfrm>
          <a:prstGeom prst="rect">
            <a:avLst/>
          </a:prstGeom>
          <a:solidFill>
            <a:srgbClr val="BCBA7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 b="1" dirty="0" smtClean="0">
                <a:latin typeface="Corbel" panose="020B0503020204020204" pitchFamily="34" charset="0"/>
              </a:rPr>
              <a:t>Ответственность за рез-ты несет ученик (+ умеет себя проверить)</a:t>
            </a:r>
            <a:endParaRPr lang="ru-RU" altLang="ru-RU" sz="3200" b="1" dirty="0">
              <a:latin typeface="Corbel" panose="020B0503020204020204" pitchFamily="34" charset="0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5457152" y="5716413"/>
            <a:ext cx="6415309" cy="954107"/>
          </a:xfrm>
          <a:prstGeom prst="rect">
            <a:avLst/>
          </a:prstGeom>
          <a:solidFill>
            <a:srgbClr val="BCBA7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 b="1" dirty="0" smtClean="0">
                <a:latin typeface="Corbel" panose="020B0503020204020204" pitchFamily="34" charset="0"/>
              </a:rPr>
              <a:t>Управляемая Рефлексия. </a:t>
            </a:r>
            <a:r>
              <a:rPr lang="ru-RU" altLang="ru-RU" sz="2400" b="1" dirty="0" smtClean="0">
                <a:latin typeface="Corbel" panose="020B0503020204020204" pitchFamily="34" charset="0"/>
              </a:rPr>
              <a:t>Вывод в режим САМО-управления деятельностью</a:t>
            </a:r>
            <a:endParaRPr lang="ru-RU" altLang="ru-RU" sz="2400" b="1" dirty="0">
              <a:latin typeface="Corbel" panose="020B0503020204020204" pitchFamily="34" charset="0"/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2181767" y="2925854"/>
            <a:ext cx="498764" cy="4639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2181766" y="4959427"/>
            <a:ext cx="498764" cy="4639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31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000"/>
                            </p:stCondLst>
                            <p:childTnLst>
                              <p:par>
                                <p:cTn id="41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0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4000"/>
                            </p:stCondLst>
                            <p:childTnLst>
                              <p:par>
                                <p:cTn id="49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0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9000"/>
                            </p:stCondLst>
                            <p:childTnLst>
                              <p:par>
                                <p:cTn id="57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500"/>
                            </p:stCondLst>
                            <p:childTnLst>
                              <p:par>
                                <p:cTn id="6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2500"/>
                            </p:stCondLst>
                            <p:childTnLst>
                              <p:par>
                                <p:cTn id="6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9" grpId="0" animBg="1"/>
      <p:bldP spid="14" grpId="0" animBg="1"/>
      <p:bldP spid="4" grpId="0" animBg="1"/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20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387927"/>
            <a:ext cx="9547321" cy="1542473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Ролевой репертуар современного учителя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22" y="1645742"/>
            <a:ext cx="10202702" cy="5059319"/>
          </a:xfrm>
        </p:spPr>
        <p:txBody>
          <a:bodyPr>
            <a:normAutofit fontScale="85000" lnSpcReduction="20000"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Носитель достоверного знания и культурного опыта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Посредник между миром Культуры и миром ребенка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Проектировщик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Организатор деятельности детей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Модератор (управленец)</a:t>
            </a:r>
          </a:p>
          <a:p>
            <a:r>
              <a:rPr lang="ru-RU" sz="3600" dirty="0" err="1" smtClean="0">
                <a:solidFill>
                  <a:schemeClr val="tx1"/>
                </a:solidFill>
              </a:rPr>
              <a:t>Игротехник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sz="3600" dirty="0" err="1" smtClean="0">
                <a:solidFill>
                  <a:schemeClr val="tx1"/>
                </a:solidFill>
              </a:rPr>
              <a:t>Фасилитатор</a:t>
            </a:r>
            <a:endParaRPr lang="ru-RU" sz="3600" dirty="0" smtClean="0">
              <a:solidFill>
                <a:schemeClr val="tx1"/>
              </a:solidFill>
            </a:endParaRPr>
          </a:p>
          <a:p>
            <a:r>
              <a:rPr lang="ru-RU" sz="3600" dirty="0" err="1" smtClean="0">
                <a:solidFill>
                  <a:schemeClr val="tx1"/>
                </a:solidFill>
              </a:rPr>
              <a:t>Коуч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+ </a:t>
            </a:r>
            <a:r>
              <a:rPr lang="ru-RU" sz="3600" dirty="0" err="1" smtClean="0">
                <a:solidFill>
                  <a:schemeClr val="tx1"/>
                </a:solidFill>
              </a:rPr>
              <a:t>андрагог</a:t>
            </a:r>
            <a:r>
              <a:rPr lang="ru-RU" sz="3600" dirty="0" smtClean="0">
                <a:solidFill>
                  <a:schemeClr val="tx1"/>
                </a:solidFill>
              </a:rPr>
              <a:t> – педагог для взрослых</a:t>
            </a:r>
          </a:p>
        </p:txBody>
      </p:sp>
      <p:pic>
        <p:nvPicPr>
          <p:cNvPr id="4098" name="Picture 2" descr="Картинки по запросу картинка человек-оркестр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7"/>
          <a:stretch/>
        </p:blipFill>
        <p:spPr bwMode="auto">
          <a:xfrm>
            <a:off x="8951495" y="2477934"/>
            <a:ext cx="3104197" cy="422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88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152" y="152400"/>
            <a:ext cx="8596668" cy="762000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Современный урок -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2509" y="914401"/>
            <a:ext cx="10945091" cy="59436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Представляет собой </a:t>
            </a:r>
            <a:r>
              <a:rPr lang="ru-RU" sz="3600" dirty="0" smtClean="0">
                <a:solidFill>
                  <a:srgbClr val="FF0000"/>
                </a:solidFill>
              </a:rPr>
              <a:t>систему</a:t>
            </a:r>
            <a:r>
              <a:rPr lang="ru-RU" sz="3600" dirty="0" smtClean="0">
                <a:solidFill>
                  <a:schemeClr val="tx1"/>
                </a:solidFill>
              </a:rPr>
              <a:t>,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Включен в более сложную систему – систему уроков 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У учителя есть система работы 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Взаимодействие в</a:t>
            </a:r>
            <a:r>
              <a:rPr lang="ru-RU" sz="3600" dirty="0" smtClean="0"/>
              <a:t> </a:t>
            </a:r>
            <a:r>
              <a:rPr lang="ru-RU" sz="3600" dirty="0" smtClean="0">
                <a:solidFill>
                  <a:srgbClr val="FF0000"/>
                </a:solidFill>
              </a:rPr>
              <a:t>системе «учитель – ученик» </a:t>
            </a:r>
            <a:r>
              <a:rPr lang="ru-RU" sz="3600" dirty="0" smtClean="0">
                <a:solidFill>
                  <a:schemeClr val="tx1"/>
                </a:solidFill>
              </a:rPr>
              <a:t>(Учитель – посредник)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Ученики системно осваивают деятельность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Ориентирован на получение </a:t>
            </a:r>
            <a:r>
              <a:rPr lang="ru-RU" sz="3600" dirty="0" smtClean="0">
                <a:solidFill>
                  <a:srgbClr val="FF0000"/>
                </a:solidFill>
              </a:rPr>
              <a:t>системного результата.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47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1140</TotalTime>
  <Words>1548</Words>
  <Application>Microsoft Office PowerPoint</Application>
  <PresentationFormat>Широкоэкранный</PresentationFormat>
  <Paragraphs>350</Paragraphs>
  <Slides>46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5" baseType="lpstr">
      <vt:lpstr>Arial</vt:lpstr>
      <vt:lpstr>Calibri</vt:lpstr>
      <vt:lpstr>Corbel</vt:lpstr>
      <vt:lpstr>Symbol</vt:lpstr>
      <vt:lpstr>Times New Roman</vt:lpstr>
      <vt:lpstr>Times New Roman Полужирный</vt:lpstr>
      <vt:lpstr>Trebuchet MS</vt:lpstr>
      <vt:lpstr>Wingdings 3</vt:lpstr>
      <vt:lpstr>Аспект</vt:lpstr>
      <vt:lpstr>Внедрение модели формирования метапредметных компетентностей учащихся в условиях профильного обучения</vt:lpstr>
      <vt:lpstr>Мета-</vt:lpstr>
      <vt:lpstr>Метапредметность – проект, целящийся в будущее</vt:lpstr>
      <vt:lpstr>Метапредметность – ответ на вызов времени </vt:lpstr>
      <vt:lpstr>Учить всех всему?</vt:lpstr>
      <vt:lpstr>Жизненный цикл урока</vt:lpstr>
      <vt:lpstr>Презентация PowerPoint</vt:lpstr>
      <vt:lpstr>Ролевой репертуар современного учителя</vt:lpstr>
      <vt:lpstr>Современный урок -</vt:lpstr>
      <vt:lpstr>В русле компетентностного подхода на современном уроке</vt:lpstr>
      <vt:lpstr>На современном уроке  педагог в буквальном смысле дето-водитель</vt:lpstr>
      <vt:lpstr>На современном уроке каждый выбирает любимый инструмент и играет на нем свою партию</vt:lpstr>
      <vt:lpstr>Метапредметные компетентности</vt:lpstr>
      <vt:lpstr>«Набор» метапредметных компетентностей </vt:lpstr>
      <vt:lpstr>Презентация PowerPoint</vt:lpstr>
      <vt:lpstr>Учебно-управленческие компетентности </vt:lpstr>
      <vt:lpstr>Универсально-логические компетентности </vt:lpstr>
      <vt:lpstr>Что будет уметь делать ребенок, обладающий Универсально-логическими компетентностями? </vt:lpstr>
      <vt:lpstr>Презентация PowerPoint</vt:lpstr>
      <vt:lpstr>Важная универсально-логическая компетентность – опыт работы с ошибками</vt:lpstr>
      <vt:lpstr>Традиционный взгляд на феномен «ошибка» и реакция на нее</vt:lpstr>
      <vt:lpstr>Коммуникативные компетентности </vt:lpstr>
      <vt:lpstr>Информационные компетентности </vt:lpstr>
      <vt:lpstr>Что будет уметь делать ученик, обладающий информационной компетентностью? </vt:lpstr>
      <vt:lpstr>Исследовательские компетентности </vt:lpstr>
      <vt:lpstr>Исследовательская компетентность</vt:lpstr>
      <vt:lpstr>Теоретико-онтологические компетентности </vt:lpstr>
      <vt:lpstr>Структура научного знания</vt:lpstr>
      <vt:lpstr>Научные факты</vt:lpstr>
      <vt:lpstr>Работа с фактами в учебном процессе</vt:lpstr>
      <vt:lpstr>Качество усвоения факта</vt:lpstr>
      <vt:lpstr>Научные понятия</vt:lpstr>
      <vt:lpstr>Презентация PowerPoint</vt:lpstr>
      <vt:lpstr>Характеристики понятия</vt:lpstr>
      <vt:lpstr>Правила определения понятий</vt:lpstr>
      <vt:lpstr>Критерии качества усвоения научного понятия</vt:lpstr>
      <vt:lpstr>Презентация PowerPoint</vt:lpstr>
      <vt:lpstr>Технико-технологические (политехнические) компетентности </vt:lpstr>
      <vt:lpstr>Гносеологические компетентности </vt:lpstr>
      <vt:lpstr>Вопрос</vt:lpstr>
      <vt:lpstr>Ракурсы рассмотрения</vt:lpstr>
      <vt:lpstr>освоение «Вопроса» как деятельностной единицы содержания образования</vt:lpstr>
      <vt:lpstr>Современный урок: метапредметный подход</vt:lpstr>
      <vt:lpstr>Урок система – состоит из элементов</vt:lpstr>
      <vt:lpstr>Урок система – реализуемая в условиях взаимодействия «Учитель – ученик»</vt:lpstr>
      <vt:lpstr>Урок - система двусоставная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Современный урок: метапредметный подход</dc:title>
  <dc:creator>Елена</dc:creator>
  <cp:lastModifiedBy>Елена</cp:lastModifiedBy>
  <cp:revision>346</cp:revision>
  <dcterms:created xsi:type="dcterms:W3CDTF">2016-09-14T06:05:48Z</dcterms:created>
  <dcterms:modified xsi:type="dcterms:W3CDTF">2016-10-03T13:57:13Z</dcterms:modified>
</cp:coreProperties>
</file>